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3"/>
  </p:notesMasterIdLst>
  <p:sldIdLst>
    <p:sldId id="256" r:id="rId5"/>
    <p:sldId id="264" r:id="rId6"/>
    <p:sldId id="618" r:id="rId7"/>
    <p:sldId id="625" r:id="rId8"/>
    <p:sldId id="619" r:id="rId9"/>
    <p:sldId id="627" r:id="rId10"/>
    <p:sldId id="628" r:id="rId11"/>
    <p:sldId id="265" r:id="rId12"/>
    <p:sldId id="629" r:id="rId13"/>
    <p:sldId id="630" r:id="rId14"/>
    <p:sldId id="622" r:id="rId15"/>
    <p:sldId id="617" r:id="rId16"/>
    <p:sldId id="631" r:id="rId17"/>
    <p:sldId id="621" r:id="rId18"/>
    <p:sldId id="257" r:id="rId19"/>
    <p:sldId id="259" r:id="rId20"/>
    <p:sldId id="266" r:id="rId21"/>
    <p:sldId id="263" r:id="rId22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 autoAdjust="0"/>
    <p:restoredTop sz="82014" autoAdjust="0"/>
  </p:normalViewPr>
  <p:slideViewPr>
    <p:cSldViewPr snapToGrid="0">
      <p:cViewPr varScale="1">
        <p:scale>
          <a:sx n="59" d="100"/>
          <a:sy n="59" d="100"/>
        </p:scale>
        <p:origin x="146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Sheet1!$A$2:$C$17</cx:f>
        <cx:lvl ptCount="16">
          <cx:pt idx="0">Leaf 1</cx:pt>
          <cx:pt idx="1">Leaf 2</cx:pt>
          <cx:pt idx="2">Leaf 3</cx:pt>
          <cx:pt idx="3">Leaf 4</cx:pt>
          <cx:pt idx="4">Leaf 5</cx:pt>
          <cx:pt idx="7">Leaf 8</cx:pt>
          <cx:pt idx="9">Leaf 10</cx:pt>
          <cx:pt idx="10">Leaf 11</cx:pt>
          <cx:pt idx="11">Leaf 12</cx:pt>
          <cx:pt idx="12">Leaf 13</cx:pt>
        </cx:lvl>
        <cx:lvl ptCount="16">
          <cx:pt idx="0">Stem 1</cx:pt>
          <cx:pt idx="1">Stem 1</cx:pt>
          <cx:pt idx="2">Stem 1</cx:pt>
          <cx:pt idx="3">Stem 2</cx:pt>
          <cx:pt idx="4">Stem 2</cx:pt>
          <cx:pt idx="5">Leaf 6</cx:pt>
          <cx:pt idx="6">Leaf 7</cx:pt>
          <cx:pt idx="7">Stem 3</cx:pt>
          <cx:pt idx="8">Leaf 9</cx:pt>
          <cx:pt idx="9">Stem 4</cx:pt>
          <cx:pt idx="10">Stem 4</cx:pt>
          <cx:pt idx="11">Stem 5</cx:pt>
          <cx:pt idx="12">Stem 5</cx:pt>
          <cx:pt idx="13">Stem 6</cx:pt>
          <cx:pt idx="14">Stem 6</cx:pt>
          <cx:pt idx="15">Leaf 16</cx:pt>
        </cx:lvl>
        <cx:lvl ptCount="16">
          <cx:pt idx="0">Branch 1</cx:pt>
          <cx:pt idx="1">Branch 1</cx:pt>
          <cx:pt idx="2">Branch 1</cx:pt>
          <cx:pt idx="3">Branch 1</cx:pt>
          <cx:pt idx="4">Branch 1</cx:pt>
          <cx:pt idx="5">Branch 1</cx:pt>
          <cx:pt idx="6">Branch 1</cx:pt>
          <cx:pt idx="7">Branch 2</cx:pt>
          <cx:pt idx="8">Branch 2</cx:pt>
          <cx:pt idx="9">Branch 2</cx:pt>
          <cx:pt idx="10">Branch 2</cx:pt>
          <cx:pt idx="11">Branch 3</cx:pt>
          <cx:pt idx="12">Branch 3</cx:pt>
          <cx:pt idx="13">Branch 3</cx:pt>
          <cx:pt idx="14">Branch 3</cx:pt>
          <cx:pt idx="15">Branch 3</cx:pt>
        </cx:lvl>
      </cx:strDim>
      <cx:numDim type="size">
        <cx:f>Sheet1!$D$2:$D$17</cx:f>
        <cx:lvl ptCount="16" formatCode="General">
          <cx:pt idx="0">25</cx:pt>
          <cx:pt idx="1">50</cx:pt>
          <cx:pt idx="2">75</cx:pt>
          <cx:pt idx="3">25</cx:pt>
          <cx:pt idx="4">50</cx:pt>
          <cx:pt idx="5">75</cx:pt>
          <cx:pt idx="6">25</cx:pt>
          <cx:pt idx="7">75</cx:pt>
          <cx:pt idx="8">75</cx:pt>
          <cx:pt idx="9">24</cx:pt>
          <cx:pt idx="10">25</cx:pt>
          <cx:pt idx="11">80</cx:pt>
          <cx:pt idx="12">85</cx:pt>
          <cx:pt idx="13">25</cx:pt>
          <cx:pt idx="14">50</cx:pt>
          <cx:pt idx="15">75</cx:pt>
        </cx:lvl>
      </cx:numDim>
    </cx:data>
  </cx:chartData>
  <cx:chart>
    <cx:title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862" b="0" i="0" u="none" strike="noStrike" baseline="0">
            <a:solidFill>
              <a:prstClr val="black">
                <a:lumMod val="65000"/>
                <a:lumOff val="35000"/>
              </a:prstClr>
            </a:solidFill>
            <a:latin typeface="Calibri" panose="020F0502020204030204"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sunburst" uniqueId="{4349CE35-368D-410C-9879-6B96B1C7F32A}">
          <cx:tx>
            <cx:txData>
              <cx:f>Sheet1!$D$1</cx:f>
              <cx:v>Series1</cx:v>
            </cx:txData>
          </cx:tx>
          <cx:spPr>
            <a:ln w="3175">
              <a:noFill/>
            </a:ln>
          </cx:spPr>
          <cx:dataPt idx="0">
            <cx:spPr>
              <a:solidFill>
                <a:srgbClr val="1E49E2"/>
              </a:solidFill>
            </cx:spPr>
          </cx:dataPt>
          <cx:dataPt idx="2">
            <cx:spPr>
              <a:solidFill>
                <a:srgbClr val="B5D0FF"/>
              </a:solidFill>
            </cx:spPr>
          </cx:dataPt>
          <cx:dataPt idx="6">
            <cx:spPr>
              <a:solidFill>
                <a:srgbClr val="B5D0FF"/>
              </a:solidFill>
            </cx:spPr>
          </cx:dataPt>
          <cx:dataPt idx="7">
            <cx:spPr>
              <a:solidFill>
                <a:srgbClr val="00338D">
                  <a:lumMod val="20000"/>
                  <a:lumOff val="80000"/>
                </a:srgbClr>
              </a:solidFill>
            </cx:spPr>
          </cx:dataPt>
          <cx:dataPt idx="8">
            <cx:spPr>
              <a:solidFill>
                <a:srgbClr val="1E49E2"/>
              </a:solidFill>
            </cx:spPr>
          </cx:dataPt>
          <cx:dataPt idx="10">
            <cx:spPr>
              <a:solidFill>
                <a:srgbClr val="3494BA">
                  <a:lumMod val="75000"/>
                </a:srgbClr>
              </a:solidFill>
            </cx:spPr>
          </cx:dataPt>
          <cx:dataPt idx="12">
            <cx:spPr>
              <a:solidFill>
                <a:srgbClr val="3494BA">
                  <a:lumMod val="60000"/>
                  <a:lumOff val="40000"/>
                </a:srgbClr>
              </a:solidFill>
            </cx:spPr>
          </cx:dataPt>
          <cx:dataPt idx="13">
            <cx:spPr>
              <a:solidFill>
                <a:srgbClr val="276F8B"/>
              </a:solidFill>
            </cx:spPr>
          </cx:dataPt>
          <cx:dataPt idx="14">
            <cx:spPr>
              <a:solidFill>
                <a:srgbClr val="3494BA">
                  <a:lumMod val="60000"/>
                  <a:lumOff val="40000"/>
                </a:srgbClr>
              </a:solidFill>
            </cx:spPr>
          </cx:dataPt>
          <cx:dataPt idx="17">
            <cx:spPr>
              <a:solidFill>
                <a:srgbClr val="92D050"/>
              </a:solidFill>
            </cx:spPr>
          </cx:dataPt>
          <cx:dataPt idx="19">
            <cx:spPr>
              <a:solidFill>
                <a:srgbClr val="61B39A"/>
              </a:solidFill>
            </cx:spPr>
          </cx:dataPt>
          <cx:dataPt idx="20">
            <cx:spPr>
              <a:solidFill>
                <a:srgbClr val="61B39A"/>
              </a:solidFill>
            </cx:spPr>
          </cx:dataPt>
          <cx:dataPt idx="22">
            <cx:spPr>
              <a:solidFill>
                <a:srgbClr val="92D050"/>
              </a:solidFill>
            </cx:spPr>
          </cx:dataPt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A758D-EC80-4CF6-AF9D-18BD2F87EDFC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69BF7-2FB1-477B-BE64-750F489B2E4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464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D948F-A673-4DC7-A0E9-FA274EAF363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47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Fasteignaskattur skal vera allt að 0,5% af fasteignamati </a:t>
            </a:r>
            <a:r>
              <a:rPr lang="is-IS" b="0" i="0" dirty="0" err="1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eftirgreindra</a:t>
            </a: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 fasteigna:</a:t>
            </a:r>
          </a:p>
          <a:p>
            <a:pPr algn="l">
              <a:buFont typeface="+mj-lt"/>
              <a:buAutoNum type="alphaLcPeriod"/>
            </a:pP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íbúða og íbúðarhúsa ásamt lóðarréttindum,</a:t>
            </a:r>
          </a:p>
          <a:p>
            <a:pPr algn="l">
              <a:buFont typeface="+mj-lt"/>
              <a:buAutoNum type="alphaLcPeriod"/>
            </a:pP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erfðafestulanda í dreifbýli, jarðeigna og allra hlunninda,</a:t>
            </a:r>
          </a:p>
          <a:p>
            <a:pPr algn="l">
              <a:buFont typeface="+mj-lt"/>
              <a:buAutoNum type="alphaLcPeriod"/>
            </a:pP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útihúsa og mannvirkja á bújörðum sem tengd eru landbúnaði, og</a:t>
            </a:r>
          </a:p>
          <a:p>
            <a:pPr algn="l">
              <a:buFont typeface="+mj-lt"/>
              <a:buAutoNum type="alphaLcPeriod"/>
            </a:pP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sumarbústaða ásamt lóðarréttindum.</a:t>
            </a:r>
          </a:p>
          <a:p>
            <a:endParaRPr lang="is-IS" dirty="0"/>
          </a:p>
          <a:p>
            <a:endParaRPr lang="is-IS" dirty="0"/>
          </a:p>
          <a:p>
            <a:pPr algn="l">
              <a:buNone/>
            </a:pP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Fasteignaskattur skal vera 1,32% af fasteignamati </a:t>
            </a:r>
            <a:r>
              <a:rPr lang="is-IS" b="0" i="0" dirty="0" err="1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eftirgreindra</a:t>
            </a: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 mannvirkja:</a:t>
            </a:r>
          </a:p>
          <a:p>
            <a:pPr algn="l"/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Sjúkrastofnana samkvæmt lögum um heilbrigðisþjónustu, skóla, heimavista, leikskóla, íþróttahúsa og bókasafna, að meðtöldum lóðum og lóðarréttindum.</a:t>
            </a:r>
          </a:p>
          <a:p>
            <a:pPr algn="l">
              <a:buNone/>
            </a:pPr>
            <a:r>
              <a:rPr lang="is-IS" b="0" i="0" dirty="0">
                <a:solidFill>
                  <a:srgbClr val="00003C"/>
                </a:solidFill>
                <a:effectLst/>
                <a:latin typeface="IBM Plex Sans" panose="020B0503050203000203" pitchFamily="34" charset="0"/>
              </a:rPr>
              <a:t>iðnaðar-, skrifstofu- og verslunarhúsnæðis, fiskeldismannvirkja, veiðihúsa og mannvirkja sem nýtt eru fyrir ferðaþjónustu, að meðtöldum lóðum og lóðarréttindum.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is-IS" dirty="0"/>
            </a:br>
            <a:r>
              <a:rPr lang="is-IS" sz="1200" b="1" dirty="0"/>
              <a:t>nýr D skattflokkur með orkumannvirkjum verði 0,7%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dirty="0"/>
              <a:t>Heildar fasteignarmat á Íslandi árið 2025 er 15.355 milljarðar. Með því að afnema undanþágu orkumannvirkja hækkar það í 16.631 milljarða eða um 8,3%</a:t>
            </a:r>
            <a:r>
              <a:rPr lang="is-I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1200" b="1" dirty="0"/>
          </a:p>
          <a:p>
            <a:pPr>
              <a:buNone/>
            </a:pPr>
            <a:endParaRPr lang="is-IS" b="0" i="0" dirty="0">
              <a:solidFill>
                <a:srgbClr val="00003C"/>
              </a:solidFill>
              <a:effectLst/>
              <a:latin typeface="IBM Plex Sans" panose="020B0503050203000203" pitchFamily="34" charset="0"/>
            </a:endParaRPr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69BF7-2FB1-477B-BE64-750F489B2E47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5123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41.5 árið 2024</a:t>
            </a:r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69BF7-2FB1-477B-BE64-750F489B2E47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1537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96B2C52-757B-5306-81D8-204D13028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CD8310C8-B1E6-4B47-664D-31A4C7091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6F96ED15-CABD-87B0-C461-6D26843F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13A2057-766D-E42E-61DA-AA598011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51D527C-F1DF-D62E-1CE5-CDE861B2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902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35B9AB6-048B-0FA8-CFBF-458A42F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6168BE83-C214-F970-192A-BF70756E7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8E4965B-BEFF-61B3-FEC5-B22B3208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C0276E2-AD1A-3273-BF78-04A3A686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79120AD-2B1F-67C5-C04A-955C1D2B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6470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>
            <a:extLst>
              <a:ext uri="{FF2B5EF4-FFF2-40B4-BE49-F238E27FC236}">
                <a16:creationId xmlns:a16="http://schemas.microsoft.com/office/drawing/2014/main" id="{1D3AA9D5-C85C-AFD7-53DE-ADAC372DF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37E1EE62-5C59-3C1E-4846-B8E928CD9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03EF5C9-4FA7-A83B-38D7-C6BABBFE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2D59F90E-0527-FE52-FE30-6DE4C128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AAC7CD9-2692-EBEE-749D-E96C02E4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547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34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CA345BF1-812B-07BF-C3CE-A385B727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2FCE6F9-A5C1-A3C4-06A0-D1F4F73F0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391A771-89CE-003C-F127-45F50624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CBB70356-268B-80DD-2DF6-12670705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DC4634F-8C83-F3AF-51C7-F7B1E19C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761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96F066D-7539-EC00-C2E9-F30B44D26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9D40FEE8-2F4D-3EA8-BC06-5E2ADA9DD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29502E6-7178-1C65-E284-83B4CC17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8C3EDE2-58CC-F7A1-E9AD-CEC8AE95B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BCBCA6F-76CF-FCEF-5F8A-2F4856CF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402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AA0316F-876B-8195-07F5-A789CD17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8944EF42-894A-5BF6-603A-5659AFD0D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B0B21336-EF59-E041-7FD2-3F17DFE17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1DE90050-D6CC-8D47-E416-476ED7AF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217D34E3-BA61-D2D5-1645-553BF2FFE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9E494442-71C8-4849-EDA3-ADDFE303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9272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C930171B-0FA1-92BD-1681-995997D5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14AB1AD5-540B-0C94-05FB-8FB78D1AB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B6DE5779-782F-003D-AECD-68BA3C202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Textastaðgengill 4">
            <a:extLst>
              <a:ext uri="{FF2B5EF4-FFF2-40B4-BE49-F238E27FC236}">
                <a16:creationId xmlns:a16="http://schemas.microsoft.com/office/drawing/2014/main" id="{2CEFEA15-886F-4BCE-CD22-0ABAC715F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6" name="Staðgengill efnis 5">
            <a:extLst>
              <a:ext uri="{FF2B5EF4-FFF2-40B4-BE49-F238E27FC236}">
                <a16:creationId xmlns:a16="http://schemas.microsoft.com/office/drawing/2014/main" id="{C20A0AC1-44AE-F27C-0C16-BEE0E58D6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7" name="Dagsetningarstaðgengill 6">
            <a:extLst>
              <a:ext uri="{FF2B5EF4-FFF2-40B4-BE49-F238E27FC236}">
                <a16:creationId xmlns:a16="http://schemas.microsoft.com/office/drawing/2014/main" id="{3E01D7AA-4180-C731-9DB1-7652C670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8" name="Síðufótarstaðgengill 7">
            <a:extLst>
              <a:ext uri="{FF2B5EF4-FFF2-40B4-BE49-F238E27FC236}">
                <a16:creationId xmlns:a16="http://schemas.microsoft.com/office/drawing/2014/main" id="{EA887CEC-3AE2-525F-C8BA-1CC53A97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>
            <a:extLst>
              <a:ext uri="{FF2B5EF4-FFF2-40B4-BE49-F238E27FC236}">
                <a16:creationId xmlns:a16="http://schemas.microsoft.com/office/drawing/2014/main" id="{E359E9B2-62C2-135D-9AC7-F71C3B5A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7592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A8BE3D2-447B-E0C8-6D06-8848C623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6547CFAA-BD7A-99DA-600C-621AA62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EE6C5600-AF31-E704-E8B9-3A8FE5C8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03E128B0-B7DB-8FDD-D7F3-39E70E26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9096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E0FD627E-DA62-D27F-CDBE-1B3598E8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BC5D1CDD-8425-5481-CCBE-A18854CEF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05C0D39A-C4E6-5029-6991-902264B7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8862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037628B-5548-671E-989C-B8C33A70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A6AB7393-D23A-57A6-DACC-9BF1EF60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41364F91-D7D5-0C67-7CF3-9F8EBC64D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03B31ED9-C115-8594-9188-80ED7C3A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8F5B19CF-0844-E258-DB43-D64658E3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5D0823E3-3D48-4725-082A-BC1FE7DD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8522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203B795-3461-8F8E-F71D-2B125776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myndar 2">
            <a:extLst>
              <a:ext uri="{FF2B5EF4-FFF2-40B4-BE49-F238E27FC236}">
                <a16:creationId xmlns:a16="http://schemas.microsoft.com/office/drawing/2014/main" id="{B43AFCC0-4F67-F92B-095A-B4CB5FAD7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10541BD9-F5A6-578E-B845-3726854C8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CF8A59E4-2974-27A1-B1F8-CCA15AF1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9BC71C6E-A0F0-4C1C-0DE9-26332D78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0C4E519E-5FD6-E34B-5EAC-87D3E429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5449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>
            <a:extLst>
              <a:ext uri="{FF2B5EF4-FFF2-40B4-BE49-F238E27FC236}">
                <a16:creationId xmlns:a16="http://schemas.microsoft.com/office/drawing/2014/main" id="{3C277D84-7BC4-EB2A-DA70-F2278341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DD3AD5A5-862C-BD60-C9C5-D381129AB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D4C9260-8C93-955C-AAAE-BDCD1BAEE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61F5F-B683-4A21-8C52-51A6EA1E955B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D1193D6-6A07-5964-5FBD-E0C8F447A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CC7B580-1EDA-C838-B9D0-BA33BA5E6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5DE3B1-0CB8-49AD-AC33-648C6652625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2661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7.svg"/><Relationship Id="rId12" Type="http://schemas.microsoft.com/office/2014/relationships/chartEx" Target="../charts/chartEx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nd 6" descr="Vintage bulbs">
            <a:extLst>
              <a:ext uri="{FF2B5EF4-FFF2-40B4-BE49-F238E27FC236}">
                <a16:creationId xmlns:a16="http://schemas.microsoft.com/office/drawing/2014/main" id="{53622B44-634D-C0F7-A367-5AD3DF92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499" y="-298765"/>
            <a:ext cx="12276499" cy="8152363"/>
          </a:xfrm>
          <a:prstGeom prst="rect">
            <a:avLst/>
          </a:prstGeo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B5113131-B510-B757-DE34-6AC6EE1BB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5429" y="1379780"/>
            <a:ext cx="7284449" cy="3666782"/>
          </a:xfrm>
        </p:spPr>
        <p:txBody>
          <a:bodyPr>
            <a:normAutofit/>
          </a:bodyPr>
          <a:lstStyle/>
          <a:p>
            <a:r>
              <a:rPr lang="is-IS" sz="8000" b="1" dirty="0">
                <a:solidFill>
                  <a:schemeClr val="bg1"/>
                </a:solidFill>
              </a:rPr>
              <a:t>Hvað þarf að gerast? </a:t>
            </a:r>
            <a:br>
              <a:rPr lang="is-IS" sz="8000" b="1" dirty="0">
                <a:solidFill>
                  <a:schemeClr val="bg1"/>
                </a:solidFill>
              </a:rPr>
            </a:br>
            <a:r>
              <a:rPr lang="is-IS" sz="5400" b="1" dirty="0">
                <a:solidFill>
                  <a:schemeClr val="bg1"/>
                </a:solidFill>
              </a:rPr>
              <a:t>90/10</a:t>
            </a:r>
            <a:endParaRPr lang="is-IS" sz="8000" b="1" dirty="0">
              <a:solidFill>
                <a:schemeClr val="bg1"/>
              </a:solidFill>
            </a:endParaRP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E2F33A04-E03B-D81E-839E-0206097CB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4626" y="5202238"/>
            <a:ext cx="9144000" cy="1655762"/>
          </a:xfrm>
        </p:spPr>
        <p:txBody>
          <a:bodyPr>
            <a:normAutofit/>
          </a:bodyPr>
          <a:lstStyle/>
          <a:p>
            <a:r>
              <a:rPr lang="is-IS" sz="2800" dirty="0">
                <a:solidFill>
                  <a:schemeClr val="bg1"/>
                </a:solidFill>
              </a:rPr>
              <a:t>Jónína Brynjólfsdóttir</a:t>
            </a:r>
          </a:p>
          <a:p>
            <a:r>
              <a:rPr lang="is-IS" sz="2800" dirty="0">
                <a:solidFill>
                  <a:schemeClr val="bg1"/>
                </a:solidFill>
              </a:rPr>
              <a:t>Stjórnarmaður Samtaka orkusveitarfélaga og </a:t>
            </a:r>
          </a:p>
          <a:p>
            <a:r>
              <a:rPr lang="is-IS" sz="2800" dirty="0">
                <a:solidFill>
                  <a:schemeClr val="bg1"/>
                </a:solidFill>
              </a:rPr>
              <a:t>forseti sveitarstjórnar Múlaþings</a:t>
            </a:r>
          </a:p>
        </p:txBody>
      </p:sp>
    </p:spTree>
    <p:extLst>
      <p:ext uri="{BB962C8B-B14F-4D97-AF65-F5344CB8AC3E}">
        <p14:creationId xmlns:p14="http://schemas.microsoft.com/office/powerpoint/2010/main" val="291786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831C3D5-96F4-5D8E-EADD-8ADCB757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77DF0D5-2098-EE3D-F2BD-75B31EAA5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098" name="Picture 2" descr="Annar áfangi endurbóta á Sundlaug Sauðárkróks hafinn | BYGGINGAR.IS">
            <a:extLst>
              <a:ext uri="{FF2B5EF4-FFF2-40B4-BE49-F238E27FC236}">
                <a16:creationId xmlns:a16="http://schemas.microsoft.com/office/drawing/2014/main" id="{2F811F40-0EC1-3CD2-7DD8-3C07E0D61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919"/>
            <a:ext cx="12192000" cy="85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5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taðgengill efnis 4">
            <a:extLst>
              <a:ext uri="{FF2B5EF4-FFF2-40B4-BE49-F238E27FC236}">
                <a16:creationId xmlns:a16="http://schemas.microsoft.com/office/drawing/2014/main" id="{FDB1C166-DE9B-AE8E-9709-DEA2403B1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3590"/>
          <a:stretch/>
        </p:blipFill>
        <p:spPr>
          <a:xfrm>
            <a:off x="643467" y="1858843"/>
            <a:ext cx="5294716" cy="3140311"/>
          </a:xfrm>
          <a:prstGeom prst="rect">
            <a:avLst/>
          </a:prstGeom>
        </p:spPr>
      </p:pic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F1146320-C363-7473-F441-D47CA6CC5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209726"/>
            <a:ext cx="5294715" cy="44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015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nd 6" descr="3D rendering of shapes in different colors and are stacked">
            <a:extLst>
              <a:ext uri="{FF2B5EF4-FFF2-40B4-BE49-F238E27FC236}">
                <a16:creationId xmlns:a16="http://schemas.microsoft.com/office/drawing/2014/main" id="{FA4635D7-9507-7C65-84E1-72AEF77583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0132"/>
            <a:ext cx="12253732" cy="8169155"/>
          </a:xfrm>
          <a:prstGeom prst="rect">
            <a:avLst/>
          </a:prstGeo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CA6681D2-55E7-E95E-0FDF-3DAE58E1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Önnur álitamál með áformin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5B55A7B3-9612-103C-ADE3-DEEF7BB90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971" y="2129741"/>
            <a:ext cx="11118448" cy="2963119"/>
          </a:xfrm>
        </p:spPr>
        <p:txBody>
          <a:bodyPr>
            <a:normAutofit/>
          </a:bodyPr>
          <a:lstStyle/>
          <a:p>
            <a:r>
              <a:rPr lang="en-GB" sz="3600" dirty="0" err="1"/>
              <a:t>Bíða</a:t>
            </a:r>
            <a:r>
              <a:rPr lang="en-GB" sz="3600" dirty="0"/>
              <a:t> </a:t>
            </a:r>
            <a:r>
              <a:rPr lang="en-GB" sz="3600" dirty="0" err="1"/>
              <a:t>ætti</a:t>
            </a:r>
            <a:r>
              <a:rPr lang="en-GB" sz="3600" dirty="0"/>
              <a:t> </a:t>
            </a:r>
            <a:r>
              <a:rPr lang="en-GB" sz="3600" dirty="0" err="1"/>
              <a:t>með</a:t>
            </a:r>
            <a:r>
              <a:rPr lang="en-GB" sz="3600" dirty="0"/>
              <a:t> </a:t>
            </a:r>
            <a:r>
              <a:rPr lang="en-GB" sz="3600" dirty="0" err="1"/>
              <a:t>núverandi</a:t>
            </a:r>
            <a:r>
              <a:rPr lang="en-GB" sz="3600" dirty="0"/>
              <a:t> </a:t>
            </a:r>
            <a:r>
              <a:rPr lang="en-GB" sz="3600" dirty="0" err="1"/>
              <a:t>breytingar</a:t>
            </a:r>
            <a:r>
              <a:rPr lang="en-GB" sz="3600" dirty="0"/>
              <a:t> á </a:t>
            </a:r>
            <a:r>
              <a:rPr lang="en-GB" sz="3600" dirty="0" err="1"/>
              <a:t>jöfnunarsjóði</a:t>
            </a:r>
            <a:r>
              <a:rPr lang="en-GB" sz="3600" dirty="0"/>
              <a:t> </a:t>
            </a:r>
            <a:r>
              <a:rPr lang="en-GB" sz="3600" dirty="0" err="1"/>
              <a:t>sem</a:t>
            </a:r>
            <a:r>
              <a:rPr lang="en-GB" sz="3600" dirty="0"/>
              <a:t> </a:t>
            </a:r>
            <a:r>
              <a:rPr lang="en-GB" sz="3600" dirty="0" err="1"/>
              <a:t>liggja</a:t>
            </a:r>
            <a:r>
              <a:rPr lang="en-GB" sz="3600" dirty="0"/>
              <a:t> </a:t>
            </a:r>
            <a:r>
              <a:rPr lang="en-GB" sz="3600" dirty="0" err="1"/>
              <a:t>fyrir</a:t>
            </a:r>
            <a:r>
              <a:rPr lang="en-GB" sz="3600" dirty="0"/>
              <a:t> </a:t>
            </a:r>
            <a:r>
              <a:rPr lang="en-GB" sz="3600" dirty="0" err="1"/>
              <a:t>þingi</a:t>
            </a:r>
            <a:r>
              <a:rPr lang="en-GB" sz="3600" dirty="0"/>
              <a:t>, taka </a:t>
            </a:r>
            <a:r>
              <a:rPr lang="en-GB" sz="3600" dirty="0" err="1"/>
              <a:t>þetta</a:t>
            </a:r>
            <a:r>
              <a:rPr lang="en-GB" sz="3600" dirty="0"/>
              <a:t> saman</a:t>
            </a:r>
          </a:p>
          <a:p>
            <a:r>
              <a:rPr lang="en-GB" sz="3600" dirty="0" err="1"/>
              <a:t>Sveitarfélög</a:t>
            </a:r>
            <a:r>
              <a:rPr lang="en-GB" sz="3600" dirty="0"/>
              <a:t> </a:t>
            </a:r>
            <a:r>
              <a:rPr lang="en-GB" sz="3600" dirty="0" err="1"/>
              <a:t>innheimti</a:t>
            </a:r>
            <a:r>
              <a:rPr lang="en-GB" sz="3600" dirty="0"/>
              <a:t> ekki </a:t>
            </a:r>
            <a:r>
              <a:rPr lang="en-GB" sz="3600" dirty="0" err="1"/>
              <a:t>sjálf</a:t>
            </a:r>
            <a:r>
              <a:rPr lang="en-GB" sz="3600" dirty="0"/>
              <a:t> </a:t>
            </a:r>
            <a:r>
              <a:rPr lang="en-GB" sz="3600" dirty="0" err="1"/>
              <a:t>fasteignagjöldin</a:t>
            </a:r>
            <a:endParaRPr lang="en-GB" sz="3600" dirty="0"/>
          </a:p>
          <a:p>
            <a:r>
              <a:rPr lang="en-GB" sz="3600" dirty="0" err="1"/>
              <a:t>Umframtekjur</a:t>
            </a:r>
            <a:r>
              <a:rPr lang="en-GB" sz="3600" dirty="0"/>
              <a:t> per </a:t>
            </a:r>
            <a:r>
              <a:rPr lang="en-GB" sz="3600" dirty="0" err="1"/>
              <a:t>íbúa</a:t>
            </a:r>
            <a:r>
              <a:rPr lang="en-GB" sz="3600" dirty="0"/>
              <a:t> </a:t>
            </a:r>
            <a:r>
              <a:rPr lang="en-GB" sz="3600" dirty="0" err="1"/>
              <a:t>renni</a:t>
            </a:r>
            <a:r>
              <a:rPr lang="en-GB" sz="3600" dirty="0"/>
              <a:t> inn í </a:t>
            </a:r>
            <a:r>
              <a:rPr lang="en-GB" sz="3600" dirty="0" err="1"/>
              <a:t>jöfnunarsjóð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471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ynd 7" descr="Transmission tower at night">
            <a:extLst>
              <a:ext uri="{FF2B5EF4-FFF2-40B4-BE49-F238E27FC236}">
                <a16:creationId xmlns:a16="http://schemas.microsoft.com/office/drawing/2014/main" id="{C593954E-D278-62B5-EAAD-95B733BC7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" b="1"/>
          <a:stretch>
            <a:fillRect/>
          </a:stretch>
        </p:blipFill>
        <p:spPr>
          <a:xfrm>
            <a:off x="-150472" y="-1808197"/>
            <a:ext cx="12342471" cy="8753637"/>
          </a:xfrm>
          <a:prstGeom prst="rect">
            <a:avLst/>
          </a:prstGeo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F1DFD310-8DAC-D7A6-9BCE-19379F45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562" y="260952"/>
            <a:ext cx="10515600" cy="1325563"/>
          </a:xfrm>
        </p:spPr>
        <p:txBody>
          <a:bodyPr>
            <a:normAutofit/>
          </a:bodyPr>
          <a:lstStyle/>
          <a:p>
            <a:r>
              <a:rPr lang="is-IS" sz="6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Flutningsmannvirki</a:t>
            </a:r>
          </a:p>
        </p:txBody>
      </p:sp>
    </p:spTree>
    <p:extLst>
      <p:ext uri="{BB962C8B-B14F-4D97-AF65-F5344CB8AC3E}">
        <p14:creationId xmlns:p14="http://schemas.microsoft.com/office/powerpoint/2010/main" val="2205075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5644E4F7-9429-1FF5-1222-D163C5468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is-IS" sz="4000" dirty="0"/>
              <a:t>Afnám dreifbýlisálags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FEBC8972-0A36-A2E8-A3B7-9FD498EBC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GB" sz="2000"/>
              <a:t>Allir íbúar landsins eiga að hafa aðgang að rafmagni á sama verði. </a:t>
            </a:r>
          </a:p>
          <a:p>
            <a:r>
              <a:rPr lang="en-GB" sz="2000"/>
              <a:t>Afnema framlag ríkissins til jöfnunar en jöfnunargjald verði hækkað svo dreifikostnaður verði sá sami í þéttbýli og dreifbýli.</a:t>
            </a:r>
          </a:p>
        </p:txBody>
      </p:sp>
      <p:pic>
        <p:nvPicPr>
          <p:cNvPr id="8" name="Mynd 7" descr="Hanging light bulb on">
            <a:extLst>
              <a:ext uri="{FF2B5EF4-FFF2-40B4-BE49-F238E27FC236}">
                <a16:creationId xmlns:a16="http://schemas.microsoft.com/office/drawing/2014/main" id="{4F36C287-0F6F-5B85-F810-CA26B802D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9" r="384" b="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879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6792056-2694-0969-87E9-FFE67E23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Rafmagn inn og út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5AC6E13-9C08-A5D7-456B-B165BDC01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Kostar ekkert að flytja það aðra leiðina</a:t>
            </a:r>
          </a:p>
          <a:p>
            <a:r>
              <a:rPr lang="is-IS" dirty="0"/>
              <a:t>Bara hina</a:t>
            </a: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0509E213-68B2-D50E-ABBC-D9ED15EE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30" y="3229823"/>
            <a:ext cx="6489678" cy="3195849"/>
          </a:xfrm>
          <a:prstGeom prst="rect">
            <a:avLst/>
          </a:prstGeom>
        </p:spPr>
      </p:pic>
      <p:pic>
        <p:nvPicPr>
          <p:cNvPr id="6" name="Mynd 5">
            <a:extLst>
              <a:ext uri="{FF2B5EF4-FFF2-40B4-BE49-F238E27FC236}">
                <a16:creationId xmlns:a16="http://schemas.microsoft.com/office/drawing/2014/main" id="{836A3BA1-90F0-4D56-7341-3943CA720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34" y="2471835"/>
            <a:ext cx="6117589" cy="38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taðgengill efnis 4">
            <a:extLst>
              <a:ext uri="{FF2B5EF4-FFF2-40B4-BE49-F238E27FC236}">
                <a16:creationId xmlns:a16="http://schemas.microsoft.com/office/drawing/2014/main" id="{E1D74180-A4B4-7673-F36B-692941C45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1" r="31724" b="-1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306CFCD2-6054-A7EE-D0AD-FC772F10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Skilgreiningar Rarik</a:t>
            </a: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F34F8749-C044-2704-BBCA-D27F52D1C9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" r="15611" b="-2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0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ðgengill efnis 4" descr="Wind turbines at sunset">
            <a:extLst>
              <a:ext uri="{FF2B5EF4-FFF2-40B4-BE49-F238E27FC236}">
                <a16:creationId xmlns:a16="http://schemas.microsoft.com/office/drawing/2014/main" id="{8892BF75-999C-7C71-7151-D74C8DFCA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68892D6B-83D5-24C7-462E-DCEC78FA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296"/>
            <a:ext cx="10515600" cy="1325563"/>
          </a:xfrm>
        </p:spPr>
        <p:txBody>
          <a:bodyPr/>
          <a:lstStyle/>
          <a:p>
            <a:r>
              <a:rPr lang="is-IS" dirty="0"/>
              <a:t>Stefna og löggjöf um vindorku</a:t>
            </a:r>
          </a:p>
        </p:txBody>
      </p:sp>
    </p:spTree>
    <p:extLst>
      <p:ext uri="{BB962C8B-B14F-4D97-AF65-F5344CB8AC3E}">
        <p14:creationId xmlns:p14="http://schemas.microsoft.com/office/powerpoint/2010/main" val="243029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acts About Iceland | Travel Guide">
            <a:extLst>
              <a:ext uri="{FF2B5EF4-FFF2-40B4-BE49-F238E27FC236}">
                <a16:creationId xmlns:a16="http://schemas.microsoft.com/office/drawing/2014/main" id="{57100002-A9A1-8957-59EC-FC94295A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514" y="0"/>
            <a:ext cx="15453488" cy="86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AC53302-8018-5BD0-3564-BA291284B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16979" y="158872"/>
            <a:ext cx="12310640" cy="23412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s-IS" sz="4800" b="0" i="0" dirty="0">
                <a:effectLst/>
                <a:latin typeface="Fira Sans" panose="020B0503050000020004" pitchFamily="34" charset="0"/>
              </a:rPr>
              <a:t>19. Með því að bæta samskipti ríkis og sveitarfélaga og treysta stoðir hinna dreifðu byggða</a:t>
            </a:r>
            <a:endParaRPr lang="is-IS" sz="4800" dirty="0"/>
          </a:p>
        </p:txBody>
      </p:sp>
    </p:spTree>
    <p:extLst>
      <p:ext uri="{BB962C8B-B14F-4D97-AF65-F5344CB8AC3E}">
        <p14:creationId xmlns:p14="http://schemas.microsoft.com/office/powerpoint/2010/main" val="19678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 descr="Mossy waterfall">
            <a:extLst>
              <a:ext uri="{FF2B5EF4-FFF2-40B4-BE49-F238E27FC236}">
                <a16:creationId xmlns:a16="http://schemas.microsoft.com/office/drawing/2014/main" id="{5DAE96DE-A879-C5F7-A245-44687F9797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7F06F4E3-1A9B-652D-2A23-258E07D6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24" y="839754"/>
            <a:ext cx="10126186" cy="1996115"/>
          </a:xfrm>
        </p:spPr>
        <p:txBody>
          <a:bodyPr>
            <a:normAutofit/>
          </a:bodyPr>
          <a:lstStyle/>
          <a:p>
            <a:r>
              <a:rPr lang="is-IS" sz="3600" dirty="0">
                <a:latin typeface="Arial Black" panose="020B0A04020102020204" pitchFamily="34" charset="0"/>
              </a:rPr>
              <a:t>Samtök orkusveitarfélaga</a:t>
            </a:r>
            <a:br>
              <a:rPr lang="is-IS" sz="3600" dirty="0">
                <a:latin typeface="Arial Black" panose="020B0A04020102020204" pitchFamily="34" charset="0"/>
              </a:rPr>
            </a:br>
            <a:r>
              <a:rPr lang="is-IS" sz="3600" dirty="0">
                <a:latin typeface="Arial Black" panose="020B0A04020102020204" pitchFamily="34" charset="0"/>
              </a:rPr>
              <a:t>Stefnumörkun og starfsáætlun</a:t>
            </a:r>
            <a:br>
              <a:rPr lang="is-IS" sz="3600" dirty="0">
                <a:latin typeface="Arial Black" panose="020B0A04020102020204" pitchFamily="34" charset="0"/>
              </a:rPr>
            </a:br>
            <a:r>
              <a:rPr lang="is-IS" sz="2000" dirty="0">
                <a:latin typeface="Arial Black" panose="020B0A04020102020204" pitchFamily="34" charset="0"/>
              </a:rPr>
              <a:t>Samþykkt í nóvember 2024</a:t>
            </a:r>
            <a:endParaRPr lang="is-IS" sz="360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BFFB820-8158-3826-93CC-CEA1D9CD18EC}"/>
              </a:ext>
            </a:extLst>
          </p:cNvPr>
          <p:cNvSpPr txBox="1">
            <a:spLocks/>
          </p:cNvSpPr>
          <p:nvPr/>
        </p:nvSpPr>
        <p:spPr>
          <a:xfrm>
            <a:off x="3791734" y="3266351"/>
            <a:ext cx="7688060" cy="2751895"/>
          </a:xfrm>
          <a:prstGeom prst="rect">
            <a:avLst/>
          </a:prstGeom>
          <a:solidFill>
            <a:schemeClr val="tx2"/>
          </a:solidFill>
        </p:spPr>
        <p:txBody>
          <a:bodyPr vert="horz" lIns="324000" tIns="10800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3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4000" b="0" dirty="0">
                <a:solidFill>
                  <a:schemeClr val="bg1"/>
                </a:solidFill>
              </a:rPr>
              <a:t>Stefna til ársins 2026</a:t>
            </a:r>
          </a:p>
          <a:p>
            <a:pPr algn="just"/>
            <a:r>
              <a:rPr lang="is-IS" sz="2400" b="0" dirty="0">
                <a:solidFill>
                  <a:schemeClr val="bg1"/>
                </a:solidFill>
              </a:rPr>
              <a:t>Til staðar sé skýr lagarammi um nýtingu orkuauðlinda sem tryggi fjárhagslegan og samfélagslegan ávinning fyrir landsmenn og nærsamfélög. </a:t>
            </a:r>
          </a:p>
          <a:p>
            <a:pPr algn="just"/>
            <a:r>
              <a:rPr lang="is-IS" sz="2400" b="0" dirty="0">
                <a:solidFill>
                  <a:schemeClr val="bg1"/>
                </a:solidFill>
              </a:rPr>
              <a:t>Stuðlað verði að jafnræði fyrir fyrirtækjarekstur og búsetu á landsvísu með jöfnun dreifingarkostnaðar raforku.</a:t>
            </a:r>
          </a:p>
          <a:p>
            <a:endParaRPr lang="is-I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ynd 18" descr="Three darts on bullseye">
            <a:extLst>
              <a:ext uri="{FF2B5EF4-FFF2-40B4-BE49-F238E27FC236}">
                <a16:creationId xmlns:a16="http://schemas.microsoft.com/office/drawing/2014/main" id="{59C0A023-395F-5DD6-6032-171D074730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9" y="0"/>
            <a:ext cx="12261510" cy="8142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7E4E25-AA22-47DB-A70F-8CDDC7969C10}"/>
              </a:ext>
            </a:extLst>
          </p:cNvPr>
          <p:cNvSpPr txBox="1"/>
          <p:nvPr/>
        </p:nvSpPr>
        <p:spPr>
          <a:xfrm>
            <a:off x="5638800" y="3398982"/>
            <a:ext cx="9144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is-IS" sz="1500" b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E3227-2C99-469F-A0F4-2F3974BDD230}"/>
              </a:ext>
            </a:extLst>
          </p:cNvPr>
          <p:cNvSpPr txBox="1"/>
          <p:nvPr/>
        </p:nvSpPr>
        <p:spPr>
          <a:xfrm>
            <a:off x="5638800" y="3385127"/>
            <a:ext cx="9144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is-IS" sz="1500" b="1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1686D-C1A0-4F7F-A487-3F27C49F22EC}"/>
              </a:ext>
            </a:extLst>
          </p:cNvPr>
          <p:cNvSpPr txBox="1"/>
          <p:nvPr/>
        </p:nvSpPr>
        <p:spPr>
          <a:xfrm>
            <a:off x="5638800" y="3385127"/>
            <a:ext cx="9144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is-IS" sz="1500" b="1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B737D-406E-44B0-B811-D3187D6DC90A}"/>
              </a:ext>
            </a:extLst>
          </p:cNvPr>
          <p:cNvSpPr txBox="1"/>
          <p:nvPr/>
        </p:nvSpPr>
        <p:spPr>
          <a:xfrm>
            <a:off x="5638800" y="3385127"/>
            <a:ext cx="9144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is-IS" sz="1500" b="1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AB441-DBA0-4A7A-81A9-0D2560E3053B}"/>
              </a:ext>
            </a:extLst>
          </p:cNvPr>
          <p:cNvSpPr txBox="1"/>
          <p:nvPr/>
        </p:nvSpPr>
        <p:spPr>
          <a:xfrm>
            <a:off x="1671161" y="1861116"/>
            <a:ext cx="1865745" cy="8358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is-IS" sz="1500" b="1">
              <a:solidFill>
                <a:schemeClr val="tx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89D8EC-5532-4233-B4A3-80C98137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13" y="568227"/>
            <a:ext cx="8254800" cy="723600"/>
          </a:xfrm>
        </p:spPr>
        <p:txBody>
          <a:bodyPr/>
          <a:lstStyle/>
          <a:p>
            <a:r>
              <a:rPr lang="is-IS" sz="3600" dirty="0">
                <a:solidFill>
                  <a:srgbClr val="317B83"/>
                </a:solidFill>
                <a:latin typeface="Arial Black" panose="020B0A04020102020204" pitchFamily="34" charset="0"/>
              </a:rPr>
              <a:t>Lykilmarkmið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04126-8914-4784-AD07-B42F412E4645}"/>
              </a:ext>
            </a:extLst>
          </p:cNvPr>
          <p:cNvSpPr txBox="1"/>
          <p:nvPr/>
        </p:nvSpPr>
        <p:spPr>
          <a:xfrm>
            <a:off x="1005601" y="1671752"/>
            <a:ext cx="4326677" cy="1093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4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Innheimta skatta og auðlindarentu</a:t>
            </a:r>
          </a:p>
          <a:p>
            <a:pPr marL="0" marR="0" lvl="0" indent="0" algn="just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Sameina orkusveitarfélög um ákjósanlegar leiðir til innheimtu sanngjarnra skatta og auðlindarentu er að fela í sér auknar tekjur til nærsamfélagsins sem verður fyrir áhrifum af orkuvinnslu.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AB00C-3428-4E8A-9501-29EE83588A26}"/>
              </a:ext>
            </a:extLst>
          </p:cNvPr>
          <p:cNvSpPr txBox="1"/>
          <p:nvPr/>
        </p:nvSpPr>
        <p:spPr>
          <a:xfrm>
            <a:off x="902013" y="3344427"/>
            <a:ext cx="4326677" cy="1093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4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Jafna raforkuverð</a:t>
            </a:r>
          </a:p>
          <a:p>
            <a:pPr marL="0" marR="0" lvl="0" indent="0" algn="just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Unnið verði að því að kostnaður við dreifingu rafmagns sé ekki hærri í dreifbýli enda er óeðlilegt að nærsamfélagið greiði hærra verð fyrir dreifingu rafmagns ásamt því að Ísland er orðin einn markaður með tilkomu raforkubíla.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953554-38AD-4F42-A929-A95B79EDC9BF}"/>
              </a:ext>
            </a:extLst>
          </p:cNvPr>
          <p:cNvSpPr txBox="1"/>
          <p:nvPr/>
        </p:nvSpPr>
        <p:spPr>
          <a:xfrm>
            <a:off x="6859723" y="1654436"/>
            <a:ext cx="4801968" cy="1296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4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Efla samstöðu</a:t>
            </a:r>
          </a:p>
          <a:p>
            <a:pPr marL="0" marR="0" lvl="0" indent="0" algn="just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Leitað verði leiða til sameina sveitarfélög um útfærslu á innheimtu skatta og auðlindarentu til nærsamfélagsins ásamt því að að efla samstöðu sveitarfélaga til að þrýsta á framkvæmda- og löggjafavaldið til að innleiða tillögur samtakanna um leiðir til innheimtu sanngjarnra skatta og auðlindarentu.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BBC2D3-675D-4AED-BFE7-F98F7770AA3D}"/>
              </a:ext>
            </a:extLst>
          </p:cNvPr>
          <p:cNvSpPr txBox="1"/>
          <p:nvPr/>
        </p:nvSpPr>
        <p:spPr>
          <a:xfrm>
            <a:off x="6765346" y="3429000"/>
            <a:ext cx="4919283" cy="1093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4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Móta stefnu og löggjöf</a:t>
            </a:r>
          </a:p>
          <a:p>
            <a:pPr marL="0" marR="0" lvl="0" indent="0" algn="l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Unnið verði með stjórnvöldum að mótun stefnu og lagaumhverfi um uppbyggingu og starfsemi vindorkuvera. Einnig skal stutt við aðildarsveitarfélög þegar kemur að ákvörðunartöku um virkjun vindorku innan þeirra.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44D09A-FF9A-45D4-B98F-717463B5B0A4}"/>
              </a:ext>
            </a:extLst>
          </p:cNvPr>
          <p:cNvSpPr txBox="1"/>
          <p:nvPr/>
        </p:nvSpPr>
        <p:spPr>
          <a:xfrm>
            <a:off x="903238" y="5065688"/>
            <a:ext cx="4429040" cy="1106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defTabSz="74295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4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Markviss hagsmunagæsla</a:t>
            </a:r>
          </a:p>
          <a:p>
            <a:pPr algn="just">
              <a:spcAft>
                <a:spcPts val="600"/>
              </a:spcAft>
            </a:pPr>
            <a:r>
              <a:rPr lang="is-IS" sz="1200" dirty="0">
                <a:latin typeface="Arial"/>
              </a:rPr>
              <a:t>Farið verði í markvissa markaðssetningu á tillögum Samtaka orkusveitarfélaga um breytta löggjöf við innheimtu sanngjarnra skatta og auðlindarentu sem og öðrum markmiðum samtakanna. </a:t>
            </a:r>
          </a:p>
        </p:txBody>
      </p:sp>
      <p:pic>
        <p:nvPicPr>
          <p:cNvPr id="5" name="Graphic 4" descr="Coins outline">
            <a:extLst>
              <a:ext uri="{FF2B5EF4-FFF2-40B4-BE49-F238E27FC236}">
                <a16:creationId xmlns:a16="http://schemas.microsoft.com/office/drawing/2014/main" id="{23C83921-C505-49D0-BECC-DD96A96DF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708" y="1744612"/>
            <a:ext cx="452578" cy="452578"/>
          </a:xfrm>
          <a:prstGeom prst="rect">
            <a:avLst/>
          </a:prstGeom>
        </p:spPr>
      </p:pic>
      <p:pic>
        <p:nvPicPr>
          <p:cNvPr id="38" name="Graphic 37" descr="Weights Uneven outline">
            <a:extLst>
              <a:ext uri="{FF2B5EF4-FFF2-40B4-BE49-F238E27FC236}">
                <a16:creationId xmlns:a16="http://schemas.microsoft.com/office/drawing/2014/main" id="{A546AF8C-BC19-4855-A427-3A824825D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584" y="3389748"/>
            <a:ext cx="452579" cy="452579"/>
          </a:xfrm>
          <a:prstGeom prst="rect">
            <a:avLst/>
          </a:prstGeom>
        </p:spPr>
      </p:pic>
      <p:pic>
        <p:nvPicPr>
          <p:cNvPr id="40" name="Graphic 39" descr="Group brainstorm outline">
            <a:extLst>
              <a:ext uri="{FF2B5EF4-FFF2-40B4-BE49-F238E27FC236}">
                <a16:creationId xmlns:a16="http://schemas.microsoft.com/office/drawing/2014/main" id="{302A11B6-EDD3-4C17-9C17-46EC7C17F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4980" y="3345296"/>
            <a:ext cx="424293" cy="452578"/>
          </a:xfrm>
          <a:prstGeom prst="rect">
            <a:avLst/>
          </a:prstGeom>
        </p:spPr>
      </p:pic>
      <p:pic>
        <p:nvPicPr>
          <p:cNvPr id="42" name="Graphic 41" descr="Handshake outline">
            <a:extLst>
              <a:ext uri="{FF2B5EF4-FFF2-40B4-BE49-F238E27FC236}">
                <a16:creationId xmlns:a16="http://schemas.microsoft.com/office/drawing/2014/main" id="{C95C33B2-71BE-4CB7-9355-2BD2BCD85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4979" y="1619779"/>
            <a:ext cx="424293" cy="452578"/>
          </a:xfrm>
          <a:prstGeom prst="rect">
            <a:avLst/>
          </a:prstGeom>
        </p:spPr>
      </p:pic>
      <p:grpSp>
        <p:nvGrpSpPr>
          <p:cNvPr id="2" name="Grupo 468">
            <a:extLst>
              <a:ext uri="{FF2B5EF4-FFF2-40B4-BE49-F238E27FC236}">
                <a16:creationId xmlns:a16="http://schemas.microsoft.com/office/drawing/2014/main" id="{F3D0C3DA-75E8-72DE-9A97-C1A5173B6D39}"/>
              </a:ext>
            </a:extLst>
          </p:cNvPr>
          <p:cNvGrpSpPr/>
          <p:nvPr/>
        </p:nvGrpSpPr>
        <p:grpSpPr>
          <a:xfrm>
            <a:off x="256958" y="5181515"/>
            <a:ext cx="441258" cy="284496"/>
            <a:chOff x="5532438" y="2549525"/>
            <a:chExt cx="750888" cy="635000"/>
          </a:xfrm>
          <a:solidFill>
            <a:schemeClr val="tx1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6354862-D576-4290-620A-7813EF60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2549525"/>
              <a:ext cx="169863" cy="635000"/>
            </a:xfrm>
            <a:custGeom>
              <a:avLst/>
              <a:gdLst>
                <a:gd name="T0" fmla="*/ 4 w 45"/>
                <a:gd name="T1" fmla="*/ 0 h 168"/>
                <a:gd name="T2" fmla="*/ 0 w 45"/>
                <a:gd name="T3" fmla="*/ 1 h 168"/>
                <a:gd name="T4" fmla="*/ 15 w 45"/>
                <a:gd name="T5" fmla="*/ 18 h 168"/>
                <a:gd name="T6" fmla="*/ 30 w 45"/>
                <a:gd name="T7" fmla="*/ 84 h 168"/>
                <a:gd name="T8" fmla="*/ 15 w 45"/>
                <a:gd name="T9" fmla="*/ 148 h 168"/>
                <a:gd name="T10" fmla="*/ 0 w 45"/>
                <a:gd name="T11" fmla="*/ 165 h 168"/>
                <a:gd name="T12" fmla="*/ 34 w 45"/>
                <a:gd name="T13" fmla="*/ 129 h 168"/>
                <a:gd name="T14" fmla="*/ 34 w 45"/>
                <a:gd name="T15" fmla="*/ 37 h 168"/>
                <a:gd name="T16" fmla="*/ 4 w 45"/>
                <a:gd name="T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6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4"/>
                    <a:pt x="12" y="12"/>
                    <a:pt x="15" y="18"/>
                  </a:cubicBezTo>
                  <a:cubicBezTo>
                    <a:pt x="25" y="37"/>
                    <a:pt x="30" y="62"/>
                    <a:pt x="30" y="84"/>
                  </a:cubicBezTo>
                  <a:cubicBezTo>
                    <a:pt x="29" y="105"/>
                    <a:pt x="25" y="129"/>
                    <a:pt x="15" y="148"/>
                  </a:cubicBezTo>
                  <a:cubicBezTo>
                    <a:pt x="12" y="154"/>
                    <a:pt x="7" y="162"/>
                    <a:pt x="0" y="165"/>
                  </a:cubicBezTo>
                  <a:cubicBezTo>
                    <a:pt x="17" y="168"/>
                    <a:pt x="28" y="142"/>
                    <a:pt x="34" y="129"/>
                  </a:cubicBezTo>
                  <a:cubicBezTo>
                    <a:pt x="45" y="100"/>
                    <a:pt x="45" y="66"/>
                    <a:pt x="34" y="37"/>
                  </a:cubicBezTo>
                  <a:cubicBezTo>
                    <a:pt x="27" y="23"/>
                    <a:pt x="20" y="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0A070631-9232-AF91-04BF-65A235F7A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2026" y="2760663"/>
              <a:ext cx="150813" cy="207963"/>
            </a:xfrm>
            <a:custGeom>
              <a:avLst/>
              <a:gdLst>
                <a:gd name="T0" fmla="*/ 32 w 40"/>
                <a:gd name="T1" fmla="*/ 25 h 55"/>
                <a:gd name="T2" fmla="*/ 29 w 40"/>
                <a:gd name="T3" fmla="*/ 26 h 55"/>
                <a:gd name="T4" fmla="*/ 10 w 40"/>
                <a:gd name="T5" fmla="*/ 15 h 55"/>
                <a:gd name="T6" fmla="*/ 8 w 40"/>
                <a:gd name="T7" fmla="*/ 12 h 55"/>
                <a:gd name="T8" fmla="*/ 9 w 40"/>
                <a:gd name="T9" fmla="*/ 10 h 55"/>
                <a:gd name="T10" fmla="*/ 19 w 40"/>
                <a:gd name="T11" fmla="*/ 12 h 55"/>
                <a:gd name="T12" fmla="*/ 33 w 40"/>
                <a:gd name="T13" fmla="*/ 24 h 55"/>
                <a:gd name="T14" fmla="*/ 32 w 40"/>
                <a:gd name="T15" fmla="*/ 25 h 55"/>
                <a:gd name="T16" fmla="*/ 40 w 40"/>
                <a:gd name="T17" fmla="*/ 28 h 55"/>
                <a:gd name="T18" fmla="*/ 40 w 40"/>
                <a:gd name="T19" fmla="*/ 28 h 55"/>
                <a:gd name="T20" fmla="*/ 29 w 40"/>
                <a:gd name="T21" fmla="*/ 8 h 55"/>
                <a:gd name="T22" fmla="*/ 6 w 40"/>
                <a:gd name="T23" fmla="*/ 0 h 55"/>
                <a:gd name="T24" fmla="*/ 6 w 40"/>
                <a:gd name="T25" fmla="*/ 55 h 55"/>
                <a:gd name="T26" fmla="*/ 29 w 40"/>
                <a:gd name="T27" fmla="*/ 46 h 55"/>
                <a:gd name="T28" fmla="*/ 38 w 40"/>
                <a:gd name="T29" fmla="*/ 35 h 55"/>
                <a:gd name="T30" fmla="*/ 40 w 40"/>
                <a:gd name="T31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5">
                  <a:moveTo>
                    <a:pt x="32" y="25"/>
                  </a:moveTo>
                  <a:cubicBezTo>
                    <a:pt x="31" y="26"/>
                    <a:pt x="30" y="26"/>
                    <a:pt x="29" y="26"/>
                  </a:cubicBezTo>
                  <a:cubicBezTo>
                    <a:pt x="25" y="20"/>
                    <a:pt x="18" y="15"/>
                    <a:pt x="10" y="15"/>
                  </a:cubicBezTo>
                  <a:cubicBezTo>
                    <a:pt x="10" y="14"/>
                    <a:pt x="8" y="13"/>
                    <a:pt x="8" y="12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8"/>
                    <a:pt x="16" y="11"/>
                    <a:pt x="19" y="12"/>
                  </a:cubicBezTo>
                  <a:cubicBezTo>
                    <a:pt x="24" y="14"/>
                    <a:pt x="30" y="18"/>
                    <a:pt x="33" y="24"/>
                  </a:cubicBezTo>
                  <a:lnTo>
                    <a:pt x="32" y="25"/>
                  </a:lnTo>
                  <a:close/>
                  <a:moveTo>
                    <a:pt x="40" y="28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39" y="18"/>
                    <a:pt x="36" y="14"/>
                    <a:pt x="29" y="8"/>
                  </a:cubicBezTo>
                  <a:cubicBezTo>
                    <a:pt x="22" y="5"/>
                    <a:pt x="14" y="0"/>
                    <a:pt x="6" y="0"/>
                  </a:cubicBezTo>
                  <a:cubicBezTo>
                    <a:pt x="0" y="11"/>
                    <a:pt x="0" y="43"/>
                    <a:pt x="6" y="55"/>
                  </a:cubicBezTo>
                  <a:cubicBezTo>
                    <a:pt x="14" y="54"/>
                    <a:pt x="22" y="49"/>
                    <a:pt x="29" y="46"/>
                  </a:cubicBezTo>
                  <a:cubicBezTo>
                    <a:pt x="33" y="43"/>
                    <a:pt x="37" y="39"/>
                    <a:pt x="38" y="35"/>
                  </a:cubicBezTo>
                  <a:cubicBezTo>
                    <a:pt x="39" y="33"/>
                    <a:pt x="40" y="29"/>
                    <a:pt x="4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07E4E00-CC09-8D29-C23A-AF44637A7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2727325"/>
              <a:ext cx="222250" cy="452438"/>
            </a:xfrm>
            <a:custGeom>
              <a:avLst/>
              <a:gdLst>
                <a:gd name="T0" fmla="*/ 23 w 59"/>
                <a:gd name="T1" fmla="*/ 11 h 120"/>
                <a:gd name="T2" fmla="*/ 23 w 59"/>
                <a:gd name="T3" fmla="*/ 11 h 120"/>
                <a:gd name="T4" fmla="*/ 57 w 59"/>
                <a:gd name="T5" fmla="*/ 7 h 120"/>
                <a:gd name="T6" fmla="*/ 59 w 59"/>
                <a:gd name="T7" fmla="*/ 0 h 120"/>
                <a:gd name="T8" fmla="*/ 23 w 59"/>
                <a:gd name="T9" fmla="*/ 3 h 120"/>
                <a:gd name="T10" fmla="*/ 29 w 59"/>
                <a:gd name="T11" fmla="*/ 69 h 120"/>
                <a:gd name="T12" fmla="*/ 29 w 59"/>
                <a:gd name="T13" fmla="*/ 120 h 120"/>
                <a:gd name="T14" fmla="*/ 57 w 59"/>
                <a:gd name="T15" fmla="*/ 120 h 120"/>
                <a:gd name="T16" fmla="*/ 57 w 59"/>
                <a:gd name="T17" fmla="*/ 71 h 120"/>
                <a:gd name="T18" fmla="*/ 58 w 59"/>
                <a:gd name="T19" fmla="*/ 72 h 120"/>
                <a:gd name="T20" fmla="*/ 56 w 59"/>
                <a:gd name="T21" fmla="*/ 13 h 120"/>
                <a:gd name="T22" fmla="*/ 23 w 59"/>
                <a:gd name="T23" fmla="*/ 16 h 120"/>
                <a:gd name="T24" fmla="*/ 21 w 59"/>
                <a:gd name="T25" fmla="*/ 15 h 120"/>
                <a:gd name="T26" fmla="*/ 20 w 59"/>
                <a:gd name="T27" fmla="*/ 13 h 120"/>
                <a:gd name="T28" fmla="*/ 21 w 59"/>
                <a:gd name="T29" fmla="*/ 12 h 120"/>
                <a:gd name="T30" fmla="*/ 23 w 59"/>
                <a:gd name="T31" fmla="*/ 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120">
                  <a:moveTo>
                    <a:pt x="23" y="11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3" y="10"/>
                    <a:pt x="47" y="9"/>
                    <a:pt x="57" y="7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0"/>
                    <a:pt x="23" y="4"/>
                    <a:pt x="23" y="3"/>
                  </a:cubicBezTo>
                  <a:cubicBezTo>
                    <a:pt x="0" y="13"/>
                    <a:pt x="0" y="69"/>
                    <a:pt x="29" y="69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4" y="53"/>
                    <a:pt x="52" y="32"/>
                    <a:pt x="56" y="13"/>
                  </a:cubicBezTo>
                  <a:cubicBezTo>
                    <a:pt x="46" y="15"/>
                    <a:pt x="33" y="16"/>
                    <a:pt x="23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1" y="12"/>
                    <a:pt x="21" y="12"/>
                  </a:cubicBez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A87EDAD-94E4-D28D-FF40-8DF2840B7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676" y="2587625"/>
              <a:ext cx="274638" cy="542925"/>
            </a:xfrm>
            <a:custGeom>
              <a:avLst/>
              <a:gdLst>
                <a:gd name="T0" fmla="*/ 73 w 73"/>
                <a:gd name="T1" fmla="*/ 0 h 144"/>
                <a:gd name="T2" fmla="*/ 73 w 73"/>
                <a:gd name="T3" fmla="*/ 0 h 144"/>
                <a:gd name="T4" fmla="*/ 7 w 73"/>
                <a:gd name="T5" fmla="*/ 36 h 144"/>
                <a:gd name="T6" fmla="*/ 5 w 73"/>
                <a:gd name="T7" fmla="*/ 42 h 144"/>
                <a:gd name="T8" fmla="*/ 38 w 73"/>
                <a:gd name="T9" fmla="*/ 30 h 144"/>
                <a:gd name="T10" fmla="*/ 52 w 73"/>
                <a:gd name="T11" fmla="*/ 26 h 144"/>
                <a:gd name="T12" fmla="*/ 51 w 73"/>
                <a:gd name="T13" fmla="*/ 30 h 144"/>
                <a:gd name="T14" fmla="*/ 3 w 73"/>
                <a:gd name="T15" fmla="*/ 47 h 144"/>
                <a:gd name="T16" fmla="*/ 6 w 73"/>
                <a:gd name="T17" fmla="*/ 108 h 144"/>
                <a:gd name="T18" fmla="*/ 71 w 73"/>
                <a:gd name="T19" fmla="*/ 144 h 144"/>
                <a:gd name="T20" fmla="*/ 55 w 73"/>
                <a:gd name="T21" fmla="*/ 73 h 144"/>
                <a:gd name="T22" fmla="*/ 73 w 73"/>
                <a:gd name="T2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144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4" y="14"/>
                    <a:pt x="31" y="29"/>
                    <a:pt x="7" y="36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15" y="39"/>
                    <a:pt x="29" y="35"/>
                    <a:pt x="38" y="30"/>
                  </a:cubicBezTo>
                  <a:cubicBezTo>
                    <a:pt x="41" y="30"/>
                    <a:pt x="49" y="23"/>
                    <a:pt x="52" y="26"/>
                  </a:cubicBezTo>
                  <a:cubicBezTo>
                    <a:pt x="52" y="27"/>
                    <a:pt x="52" y="29"/>
                    <a:pt x="51" y="30"/>
                  </a:cubicBezTo>
                  <a:cubicBezTo>
                    <a:pt x="37" y="38"/>
                    <a:pt x="19" y="44"/>
                    <a:pt x="3" y="47"/>
                  </a:cubicBezTo>
                  <a:cubicBezTo>
                    <a:pt x="0" y="67"/>
                    <a:pt x="0" y="89"/>
                    <a:pt x="6" y="108"/>
                  </a:cubicBezTo>
                  <a:cubicBezTo>
                    <a:pt x="29" y="114"/>
                    <a:pt x="53" y="128"/>
                    <a:pt x="71" y="144"/>
                  </a:cubicBezTo>
                  <a:cubicBezTo>
                    <a:pt x="61" y="122"/>
                    <a:pt x="55" y="97"/>
                    <a:pt x="55" y="73"/>
                  </a:cubicBezTo>
                  <a:cubicBezTo>
                    <a:pt x="55" y="48"/>
                    <a:pt x="61" y="21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1" name="Chart 60">
                <a:extLst>
                  <a:ext uri="{FF2B5EF4-FFF2-40B4-BE49-F238E27FC236}">
                    <a16:creationId xmlns:a16="http://schemas.microsoft.com/office/drawing/2014/main" id="{4BB37814-06B6-69FD-111A-F0DF4435F61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26130081"/>
                  </p:ext>
                </p:extLst>
              </p:nvPr>
            </p:nvGraphicFramePr>
            <p:xfrm>
              <a:off x="10542944" y="5341672"/>
              <a:ext cx="2081131" cy="152076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2"/>
              </a:graphicData>
            </a:graphic>
          </p:graphicFrame>
        </mc:Choice>
        <mc:Fallback xmlns="">
          <p:pic>
            <p:nvPicPr>
              <p:cNvPr id="61" name="Chart 60">
                <a:extLst>
                  <a:ext uri="{FF2B5EF4-FFF2-40B4-BE49-F238E27FC236}">
                    <a16:creationId xmlns:a16="http://schemas.microsoft.com/office/drawing/2014/main" id="{4BB37814-06B6-69FD-111A-F0DF4435F6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42944" y="5341672"/>
                <a:ext cx="2081131" cy="1520769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Freeform 10">
            <a:extLst>
              <a:ext uri="{FF2B5EF4-FFF2-40B4-BE49-F238E27FC236}">
                <a16:creationId xmlns:a16="http://schemas.microsoft.com/office/drawing/2014/main" id="{EF33FE77-FE37-A91D-778A-DC2A2E295AB3}"/>
              </a:ext>
            </a:extLst>
          </p:cNvPr>
          <p:cNvSpPr>
            <a:spLocks/>
          </p:cNvSpPr>
          <p:nvPr/>
        </p:nvSpPr>
        <p:spPr bwMode="auto">
          <a:xfrm>
            <a:off x="11533625" y="6171805"/>
            <a:ext cx="99767" cy="208836"/>
          </a:xfrm>
          <a:custGeom>
            <a:avLst/>
            <a:gdLst>
              <a:gd name="T0" fmla="*/ 112 w 126"/>
              <a:gd name="T1" fmla="*/ 0 h 399"/>
              <a:gd name="T2" fmla="*/ 27 w 126"/>
              <a:gd name="T3" fmla="*/ 0 h 399"/>
              <a:gd name="T4" fmla="*/ 0 w 126"/>
              <a:gd name="T5" fmla="*/ 226 h 399"/>
              <a:gd name="T6" fmla="*/ 48 w 126"/>
              <a:gd name="T7" fmla="*/ 226 h 399"/>
              <a:gd name="T8" fmla="*/ 8 w 126"/>
              <a:gd name="T9" fmla="*/ 399 h 399"/>
              <a:gd name="T10" fmla="*/ 126 w 126"/>
              <a:gd name="T11" fmla="*/ 169 h 399"/>
              <a:gd name="T12" fmla="*/ 69 w 126"/>
              <a:gd name="T13" fmla="*/ 169 h 399"/>
              <a:gd name="T14" fmla="*/ 112 w 126"/>
              <a:gd name="T15" fmla="*/ 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" h="399">
                <a:moveTo>
                  <a:pt x="112" y="0"/>
                </a:moveTo>
                <a:lnTo>
                  <a:pt x="27" y="0"/>
                </a:lnTo>
                <a:lnTo>
                  <a:pt x="0" y="226"/>
                </a:lnTo>
                <a:lnTo>
                  <a:pt x="48" y="226"/>
                </a:lnTo>
                <a:lnTo>
                  <a:pt x="8" y="399"/>
                </a:lnTo>
                <a:lnTo>
                  <a:pt x="126" y="169"/>
                </a:lnTo>
                <a:lnTo>
                  <a:pt x="69" y="169"/>
                </a:lnTo>
                <a:lnTo>
                  <a:pt x="1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" name="Grupo 188">
            <a:extLst>
              <a:ext uri="{FF2B5EF4-FFF2-40B4-BE49-F238E27FC236}">
                <a16:creationId xmlns:a16="http://schemas.microsoft.com/office/drawing/2014/main" id="{F0F901C4-C77B-AE03-79B7-84F68E4F9DB8}"/>
              </a:ext>
            </a:extLst>
          </p:cNvPr>
          <p:cNvGrpSpPr/>
          <p:nvPr/>
        </p:nvGrpSpPr>
        <p:grpSpPr>
          <a:xfrm>
            <a:off x="11284062" y="6002919"/>
            <a:ext cx="155368" cy="198274"/>
            <a:chOff x="5548313" y="925513"/>
            <a:chExt cx="681038" cy="885825"/>
          </a:xfrm>
          <a:solidFill>
            <a:schemeClr val="bg1"/>
          </a:solidFill>
        </p:grpSpPr>
        <p:sp>
          <p:nvSpPr>
            <p:cNvPr id="64" name="Freeform 97">
              <a:extLst>
                <a:ext uri="{FF2B5EF4-FFF2-40B4-BE49-F238E27FC236}">
                  <a16:creationId xmlns:a16="http://schemas.microsoft.com/office/drawing/2014/main" id="{FF950BAE-97D8-42B0-751A-0AE12723A8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8313" y="925513"/>
              <a:ext cx="681038" cy="641350"/>
            </a:xfrm>
            <a:custGeom>
              <a:avLst/>
              <a:gdLst>
                <a:gd name="T0" fmla="*/ 181 w 181"/>
                <a:gd name="T1" fmla="*/ 167 h 170"/>
                <a:gd name="T2" fmla="*/ 178 w 181"/>
                <a:gd name="T3" fmla="*/ 170 h 170"/>
                <a:gd name="T4" fmla="*/ 109 w 181"/>
                <a:gd name="T5" fmla="*/ 109 h 170"/>
                <a:gd name="T6" fmla="*/ 97 w 181"/>
                <a:gd name="T7" fmla="*/ 113 h 170"/>
                <a:gd name="T8" fmla="*/ 95 w 181"/>
                <a:gd name="T9" fmla="*/ 115 h 170"/>
                <a:gd name="T10" fmla="*/ 80 w 181"/>
                <a:gd name="T11" fmla="*/ 132 h 170"/>
                <a:gd name="T12" fmla="*/ 77 w 181"/>
                <a:gd name="T13" fmla="*/ 134 h 170"/>
                <a:gd name="T14" fmla="*/ 12 w 181"/>
                <a:gd name="T15" fmla="*/ 135 h 170"/>
                <a:gd name="T16" fmla="*/ 4 w 181"/>
                <a:gd name="T17" fmla="*/ 136 h 170"/>
                <a:gd name="T18" fmla="*/ 0 w 181"/>
                <a:gd name="T19" fmla="*/ 132 h 170"/>
                <a:gd name="T20" fmla="*/ 88 w 181"/>
                <a:gd name="T21" fmla="*/ 105 h 170"/>
                <a:gd name="T22" fmla="*/ 91 w 181"/>
                <a:gd name="T23" fmla="*/ 92 h 170"/>
                <a:gd name="T24" fmla="*/ 91 w 181"/>
                <a:gd name="T25" fmla="*/ 90 h 170"/>
                <a:gd name="T26" fmla="*/ 84 w 181"/>
                <a:gd name="T27" fmla="*/ 68 h 170"/>
                <a:gd name="T28" fmla="*/ 84 w 181"/>
                <a:gd name="T29" fmla="*/ 65 h 170"/>
                <a:gd name="T30" fmla="*/ 122 w 181"/>
                <a:gd name="T31" fmla="*/ 0 h 170"/>
                <a:gd name="T32" fmla="*/ 123 w 181"/>
                <a:gd name="T33" fmla="*/ 0 h 170"/>
                <a:gd name="T34" fmla="*/ 127 w 181"/>
                <a:gd name="T35" fmla="*/ 1 h 170"/>
                <a:gd name="T36" fmla="*/ 103 w 181"/>
                <a:gd name="T37" fmla="*/ 89 h 170"/>
                <a:gd name="T38" fmla="*/ 112 w 181"/>
                <a:gd name="T39" fmla="*/ 97 h 170"/>
                <a:gd name="T40" fmla="*/ 114 w 181"/>
                <a:gd name="T41" fmla="*/ 99 h 170"/>
                <a:gd name="T42" fmla="*/ 135 w 181"/>
                <a:gd name="T43" fmla="*/ 101 h 170"/>
                <a:gd name="T44" fmla="*/ 140 w 181"/>
                <a:gd name="T45" fmla="*/ 104 h 170"/>
                <a:gd name="T46" fmla="*/ 180 w 181"/>
                <a:gd name="T47" fmla="*/ 165 h 170"/>
                <a:gd name="T48" fmla="*/ 181 w 181"/>
                <a:gd name="T49" fmla="*/ 167 h 170"/>
                <a:gd name="T50" fmla="*/ 104 w 181"/>
                <a:gd name="T51" fmla="*/ 101 h 170"/>
                <a:gd name="T52" fmla="*/ 100 w 181"/>
                <a:gd name="T53" fmla="*/ 97 h 170"/>
                <a:gd name="T54" fmla="*/ 95 w 181"/>
                <a:gd name="T55" fmla="*/ 101 h 170"/>
                <a:gd name="T56" fmla="*/ 100 w 181"/>
                <a:gd name="T57" fmla="*/ 106 h 170"/>
                <a:gd name="T58" fmla="*/ 104 w 181"/>
                <a:gd name="T59" fmla="*/ 10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1" h="170">
                  <a:moveTo>
                    <a:pt x="181" y="167"/>
                  </a:moveTo>
                  <a:cubicBezTo>
                    <a:pt x="180" y="168"/>
                    <a:pt x="179" y="169"/>
                    <a:pt x="178" y="170"/>
                  </a:cubicBezTo>
                  <a:cubicBezTo>
                    <a:pt x="155" y="149"/>
                    <a:pt x="132" y="130"/>
                    <a:pt x="109" y="109"/>
                  </a:cubicBezTo>
                  <a:cubicBezTo>
                    <a:pt x="106" y="113"/>
                    <a:pt x="102" y="114"/>
                    <a:pt x="97" y="113"/>
                  </a:cubicBezTo>
                  <a:cubicBezTo>
                    <a:pt x="96" y="113"/>
                    <a:pt x="95" y="114"/>
                    <a:pt x="95" y="115"/>
                  </a:cubicBezTo>
                  <a:cubicBezTo>
                    <a:pt x="90" y="120"/>
                    <a:pt x="85" y="126"/>
                    <a:pt x="80" y="132"/>
                  </a:cubicBezTo>
                  <a:cubicBezTo>
                    <a:pt x="80" y="133"/>
                    <a:pt x="78" y="134"/>
                    <a:pt x="77" y="134"/>
                  </a:cubicBezTo>
                  <a:cubicBezTo>
                    <a:pt x="55" y="134"/>
                    <a:pt x="34" y="135"/>
                    <a:pt x="12" y="135"/>
                  </a:cubicBezTo>
                  <a:cubicBezTo>
                    <a:pt x="10" y="135"/>
                    <a:pt x="7" y="135"/>
                    <a:pt x="4" y="136"/>
                  </a:cubicBezTo>
                  <a:cubicBezTo>
                    <a:pt x="1" y="136"/>
                    <a:pt x="0" y="135"/>
                    <a:pt x="0" y="132"/>
                  </a:cubicBezTo>
                  <a:cubicBezTo>
                    <a:pt x="29" y="123"/>
                    <a:pt x="58" y="114"/>
                    <a:pt x="88" y="105"/>
                  </a:cubicBezTo>
                  <a:cubicBezTo>
                    <a:pt x="87" y="100"/>
                    <a:pt x="88" y="96"/>
                    <a:pt x="91" y="92"/>
                  </a:cubicBezTo>
                  <a:cubicBezTo>
                    <a:pt x="92" y="92"/>
                    <a:pt x="91" y="90"/>
                    <a:pt x="91" y="90"/>
                  </a:cubicBezTo>
                  <a:cubicBezTo>
                    <a:pt x="89" y="83"/>
                    <a:pt x="86" y="75"/>
                    <a:pt x="84" y="68"/>
                  </a:cubicBezTo>
                  <a:cubicBezTo>
                    <a:pt x="84" y="67"/>
                    <a:pt x="84" y="66"/>
                    <a:pt x="84" y="65"/>
                  </a:cubicBezTo>
                  <a:cubicBezTo>
                    <a:pt x="97" y="44"/>
                    <a:pt x="109" y="22"/>
                    <a:pt x="122" y="0"/>
                  </a:cubicBezTo>
                  <a:cubicBezTo>
                    <a:pt x="122" y="0"/>
                    <a:pt x="123" y="0"/>
                    <a:pt x="123" y="0"/>
                  </a:cubicBezTo>
                  <a:cubicBezTo>
                    <a:pt x="124" y="0"/>
                    <a:pt x="125" y="0"/>
                    <a:pt x="127" y="1"/>
                  </a:cubicBezTo>
                  <a:cubicBezTo>
                    <a:pt x="119" y="30"/>
                    <a:pt x="111" y="60"/>
                    <a:pt x="103" y="89"/>
                  </a:cubicBezTo>
                  <a:cubicBezTo>
                    <a:pt x="107" y="91"/>
                    <a:pt x="110" y="93"/>
                    <a:pt x="112" y="97"/>
                  </a:cubicBezTo>
                  <a:cubicBezTo>
                    <a:pt x="112" y="98"/>
                    <a:pt x="113" y="98"/>
                    <a:pt x="114" y="99"/>
                  </a:cubicBezTo>
                  <a:cubicBezTo>
                    <a:pt x="121" y="99"/>
                    <a:pt x="128" y="100"/>
                    <a:pt x="135" y="101"/>
                  </a:cubicBezTo>
                  <a:cubicBezTo>
                    <a:pt x="137" y="101"/>
                    <a:pt x="139" y="102"/>
                    <a:pt x="140" y="104"/>
                  </a:cubicBezTo>
                  <a:cubicBezTo>
                    <a:pt x="153" y="124"/>
                    <a:pt x="167" y="145"/>
                    <a:pt x="180" y="165"/>
                  </a:cubicBezTo>
                  <a:cubicBezTo>
                    <a:pt x="180" y="165"/>
                    <a:pt x="181" y="166"/>
                    <a:pt x="181" y="167"/>
                  </a:cubicBezTo>
                  <a:close/>
                  <a:moveTo>
                    <a:pt x="104" y="101"/>
                  </a:moveTo>
                  <a:cubicBezTo>
                    <a:pt x="104" y="99"/>
                    <a:pt x="102" y="97"/>
                    <a:pt x="100" y="97"/>
                  </a:cubicBezTo>
                  <a:cubicBezTo>
                    <a:pt x="97" y="97"/>
                    <a:pt x="95" y="99"/>
                    <a:pt x="95" y="101"/>
                  </a:cubicBezTo>
                  <a:cubicBezTo>
                    <a:pt x="95" y="104"/>
                    <a:pt x="98" y="106"/>
                    <a:pt x="100" y="106"/>
                  </a:cubicBezTo>
                  <a:cubicBezTo>
                    <a:pt x="102" y="106"/>
                    <a:pt x="104" y="103"/>
                    <a:pt x="104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98">
              <a:extLst>
                <a:ext uri="{FF2B5EF4-FFF2-40B4-BE49-F238E27FC236}">
                  <a16:creationId xmlns:a16="http://schemas.microsoft.com/office/drawing/2014/main" id="{40B57A9C-203B-EFBC-A63F-3B283FDB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825" y="1370013"/>
              <a:ext cx="184150" cy="441325"/>
            </a:xfrm>
            <a:custGeom>
              <a:avLst/>
              <a:gdLst>
                <a:gd name="T0" fmla="*/ 49 w 49"/>
                <a:gd name="T1" fmla="*/ 104 h 117"/>
                <a:gd name="T2" fmla="*/ 49 w 49"/>
                <a:gd name="T3" fmla="*/ 117 h 117"/>
                <a:gd name="T4" fmla="*/ 0 w 49"/>
                <a:gd name="T5" fmla="*/ 117 h 117"/>
                <a:gd name="T6" fmla="*/ 0 w 49"/>
                <a:gd name="T7" fmla="*/ 104 h 117"/>
                <a:gd name="T8" fmla="*/ 9 w 49"/>
                <a:gd name="T9" fmla="*/ 104 h 117"/>
                <a:gd name="T10" fmla="*/ 12 w 49"/>
                <a:gd name="T11" fmla="*/ 102 h 117"/>
                <a:gd name="T12" fmla="*/ 16 w 49"/>
                <a:gd name="T13" fmla="*/ 49 h 117"/>
                <a:gd name="T14" fmla="*/ 19 w 49"/>
                <a:gd name="T15" fmla="*/ 8 h 117"/>
                <a:gd name="T16" fmla="*/ 20 w 49"/>
                <a:gd name="T17" fmla="*/ 2 h 117"/>
                <a:gd name="T18" fmla="*/ 21 w 49"/>
                <a:gd name="T19" fmla="*/ 0 h 117"/>
                <a:gd name="T20" fmla="*/ 28 w 49"/>
                <a:gd name="T21" fmla="*/ 0 h 117"/>
                <a:gd name="T22" fmla="*/ 30 w 49"/>
                <a:gd name="T23" fmla="*/ 19 h 117"/>
                <a:gd name="T24" fmla="*/ 33 w 49"/>
                <a:gd name="T25" fmla="*/ 55 h 117"/>
                <a:gd name="T26" fmla="*/ 35 w 49"/>
                <a:gd name="T27" fmla="*/ 88 h 117"/>
                <a:gd name="T28" fmla="*/ 36 w 49"/>
                <a:gd name="T29" fmla="*/ 102 h 117"/>
                <a:gd name="T30" fmla="*/ 39 w 49"/>
                <a:gd name="T31" fmla="*/ 104 h 117"/>
                <a:gd name="T32" fmla="*/ 49 w 49"/>
                <a:gd name="T33" fmla="*/ 10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117">
                  <a:moveTo>
                    <a:pt x="49" y="104"/>
                  </a:moveTo>
                  <a:cubicBezTo>
                    <a:pt x="49" y="109"/>
                    <a:pt x="49" y="113"/>
                    <a:pt x="49" y="117"/>
                  </a:cubicBezTo>
                  <a:cubicBezTo>
                    <a:pt x="32" y="117"/>
                    <a:pt x="16" y="117"/>
                    <a:pt x="0" y="117"/>
                  </a:cubicBezTo>
                  <a:cubicBezTo>
                    <a:pt x="0" y="113"/>
                    <a:pt x="0" y="109"/>
                    <a:pt x="0" y="104"/>
                  </a:cubicBezTo>
                  <a:cubicBezTo>
                    <a:pt x="3" y="104"/>
                    <a:pt x="6" y="104"/>
                    <a:pt x="9" y="104"/>
                  </a:cubicBezTo>
                  <a:cubicBezTo>
                    <a:pt x="11" y="104"/>
                    <a:pt x="12" y="104"/>
                    <a:pt x="12" y="102"/>
                  </a:cubicBezTo>
                  <a:cubicBezTo>
                    <a:pt x="13" y="84"/>
                    <a:pt x="15" y="66"/>
                    <a:pt x="16" y="49"/>
                  </a:cubicBezTo>
                  <a:cubicBezTo>
                    <a:pt x="17" y="35"/>
                    <a:pt x="18" y="21"/>
                    <a:pt x="19" y="8"/>
                  </a:cubicBezTo>
                  <a:cubicBezTo>
                    <a:pt x="20" y="6"/>
                    <a:pt x="20" y="4"/>
                    <a:pt x="20" y="2"/>
                  </a:cubicBezTo>
                  <a:cubicBezTo>
                    <a:pt x="20" y="1"/>
                    <a:pt x="21" y="0"/>
                    <a:pt x="21" y="0"/>
                  </a:cubicBezTo>
                  <a:cubicBezTo>
                    <a:pt x="24" y="0"/>
                    <a:pt x="26" y="0"/>
                    <a:pt x="28" y="0"/>
                  </a:cubicBezTo>
                  <a:cubicBezTo>
                    <a:pt x="29" y="7"/>
                    <a:pt x="29" y="13"/>
                    <a:pt x="30" y="19"/>
                  </a:cubicBezTo>
                  <a:cubicBezTo>
                    <a:pt x="31" y="31"/>
                    <a:pt x="32" y="43"/>
                    <a:pt x="33" y="55"/>
                  </a:cubicBezTo>
                  <a:cubicBezTo>
                    <a:pt x="34" y="66"/>
                    <a:pt x="34" y="77"/>
                    <a:pt x="35" y="88"/>
                  </a:cubicBezTo>
                  <a:cubicBezTo>
                    <a:pt x="36" y="93"/>
                    <a:pt x="36" y="98"/>
                    <a:pt x="36" y="102"/>
                  </a:cubicBezTo>
                  <a:cubicBezTo>
                    <a:pt x="36" y="104"/>
                    <a:pt x="37" y="104"/>
                    <a:pt x="39" y="104"/>
                  </a:cubicBezTo>
                  <a:cubicBezTo>
                    <a:pt x="42" y="104"/>
                    <a:pt x="45" y="104"/>
                    <a:pt x="49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" name="Freeform 81">
            <a:extLst>
              <a:ext uri="{FF2B5EF4-FFF2-40B4-BE49-F238E27FC236}">
                <a16:creationId xmlns:a16="http://schemas.microsoft.com/office/drawing/2014/main" id="{F4824D7B-7655-A0A2-F767-B3B0919CBCA3}"/>
              </a:ext>
            </a:extLst>
          </p:cNvPr>
          <p:cNvSpPr>
            <a:spLocks noEditPoints="1"/>
          </p:cNvSpPr>
          <p:nvPr/>
        </p:nvSpPr>
        <p:spPr bwMode="auto">
          <a:xfrm>
            <a:off x="11752890" y="6071890"/>
            <a:ext cx="89867" cy="204333"/>
          </a:xfrm>
          <a:custGeom>
            <a:avLst/>
            <a:gdLst>
              <a:gd name="T0" fmla="*/ 72 w 149"/>
              <a:gd name="T1" fmla="*/ 0 h 216"/>
              <a:gd name="T2" fmla="*/ 81 w 149"/>
              <a:gd name="T3" fmla="*/ 10 h 216"/>
              <a:gd name="T4" fmla="*/ 126 w 149"/>
              <a:gd name="T5" fmla="*/ 80 h 216"/>
              <a:gd name="T6" fmla="*/ 141 w 149"/>
              <a:gd name="T7" fmla="*/ 122 h 216"/>
              <a:gd name="T8" fmla="*/ 89 w 149"/>
              <a:gd name="T9" fmla="*/ 206 h 216"/>
              <a:gd name="T10" fmla="*/ 2 w 149"/>
              <a:gd name="T11" fmla="*/ 150 h 216"/>
              <a:gd name="T12" fmla="*/ 6 w 149"/>
              <a:gd name="T13" fmla="*/ 107 h 216"/>
              <a:gd name="T14" fmla="*/ 35 w 149"/>
              <a:gd name="T15" fmla="*/ 50 h 216"/>
              <a:gd name="T16" fmla="*/ 71 w 149"/>
              <a:gd name="T17" fmla="*/ 1 h 216"/>
              <a:gd name="T18" fmla="*/ 72 w 149"/>
              <a:gd name="T19" fmla="*/ 0 h 216"/>
              <a:gd name="T20" fmla="*/ 24 w 149"/>
              <a:gd name="T21" fmla="*/ 101 h 216"/>
              <a:gd name="T22" fmla="*/ 22 w 149"/>
              <a:gd name="T23" fmla="*/ 105 h 216"/>
              <a:gd name="T24" fmla="*/ 16 w 149"/>
              <a:gd name="T25" fmla="*/ 138 h 216"/>
              <a:gd name="T26" fmla="*/ 32 w 149"/>
              <a:gd name="T27" fmla="*/ 180 h 216"/>
              <a:gd name="T28" fmla="*/ 43 w 149"/>
              <a:gd name="T29" fmla="*/ 189 h 216"/>
              <a:gd name="T30" fmla="*/ 52 w 149"/>
              <a:gd name="T31" fmla="*/ 177 h 216"/>
              <a:gd name="T32" fmla="*/ 49 w 149"/>
              <a:gd name="T33" fmla="*/ 175 h 216"/>
              <a:gd name="T34" fmla="*/ 31 w 149"/>
              <a:gd name="T35" fmla="*/ 138 h 216"/>
              <a:gd name="T36" fmla="*/ 36 w 149"/>
              <a:gd name="T37" fmla="*/ 112 h 216"/>
              <a:gd name="T38" fmla="*/ 38 w 149"/>
              <a:gd name="T39" fmla="*/ 107 h 216"/>
              <a:gd name="T40" fmla="*/ 24 w 149"/>
              <a:gd name="T41" fmla="*/ 101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9" h="216">
                <a:moveTo>
                  <a:pt x="72" y="0"/>
                </a:moveTo>
                <a:cubicBezTo>
                  <a:pt x="75" y="3"/>
                  <a:pt x="78" y="7"/>
                  <a:pt x="81" y="10"/>
                </a:cubicBezTo>
                <a:cubicBezTo>
                  <a:pt x="98" y="32"/>
                  <a:pt x="113" y="55"/>
                  <a:pt x="126" y="80"/>
                </a:cubicBezTo>
                <a:cubicBezTo>
                  <a:pt x="133" y="94"/>
                  <a:pt x="138" y="108"/>
                  <a:pt x="141" y="122"/>
                </a:cubicBezTo>
                <a:cubicBezTo>
                  <a:pt x="149" y="160"/>
                  <a:pt x="126" y="197"/>
                  <a:pt x="89" y="206"/>
                </a:cubicBezTo>
                <a:cubicBezTo>
                  <a:pt x="49" y="216"/>
                  <a:pt x="9" y="190"/>
                  <a:pt x="2" y="150"/>
                </a:cubicBezTo>
                <a:cubicBezTo>
                  <a:pt x="0" y="135"/>
                  <a:pt x="2" y="121"/>
                  <a:pt x="6" y="107"/>
                </a:cubicBezTo>
                <a:cubicBezTo>
                  <a:pt x="13" y="87"/>
                  <a:pt x="24" y="68"/>
                  <a:pt x="35" y="50"/>
                </a:cubicBezTo>
                <a:cubicBezTo>
                  <a:pt x="46" y="33"/>
                  <a:pt x="58" y="17"/>
                  <a:pt x="71" y="1"/>
                </a:cubicBezTo>
                <a:cubicBezTo>
                  <a:pt x="71" y="1"/>
                  <a:pt x="71" y="0"/>
                  <a:pt x="72" y="0"/>
                </a:cubicBezTo>
                <a:close/>
                <a:moveTo>
                  <a:pt x="24" y="101"/>
                </a:moveTo>
                <a:cubicBezTo>
                  <a:pt x="23" y="103"/>
                  <a:pt x="23" y="104"/>
                  <a:pt x="22" y="105"/>
                </a:cubicBezTo>
                <a:cubicBezTo>
                  <a:pt x="19" y="116"/>
                  <a:pt x="16" y="127"/>
                  <a:pt x="16" y="138"/>
                </a:cubicBezTo>
                <a:cubicBezTo>
                  <a:pt x="16" y="154"/>
                  <a:pt x="21" y="168"/>
                  <a:pt x="32" y="180"/>
                </a:cubicBezTo>
                <a:cubicBezTo>
                  <a:pt x="36" y="183"/>
                  <a:pt x="39" y="186"/>
                  <a:pt x="43" y="189"/>
                </a:cubicBezTo>
                <a:cubicBezTo>
                  <a:pt x="46" y="185"/>
                  <a:pt x="49" y="181"/>
                  <a:pt x="52" y="177"/>
                </a:cubicBezTo>
                <a:cubicBezTo>
                  <a:pt x="51" y="176"/>
                  <a:pt x="50" y="175"/>
                  <a:pt x="49" y="175"/>
                </a:cubicBezTo>
                <a:cubicBezTo>
                  <a:pt x="37" y="166"/>
                  <a:pt x="31" y="153"/>
                  <a:pt x="31" y="138"/>
                </a:cubicBezTo>
                <a:cubicBezTo>
                  <a:pt x="31" y="129"/>
                  <a:pt x="33" y="121"/>
                  <a:pt x="36" y="112"/>
                </a:cubicBezTo>
                <a:cubicBezTo>
                  <a:pt x="37" y="110"/>
                  <a:pt x="37" y="109"/>
                  <a:pt x="38" y="107"/>
                </a:cubicBezTo>
                <a:cubicBezTo>
                  <a:pt x="33" y="105"/>
                  <a:pt x="29" y="103"/>
                  <a:pt x="24" y="1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" name="Graphic 66" descr="Fog with solid fill">
            <a:extLst>
              <a:ext uri="{FF2B5EF4-FFF2-40B4-BE49-F238E27FC236}">
                <a16:creationId xmlns:a16="http://schemas.microsoft.com/office/drawing/2014/main" id="{50D8F5CB-773A-0F84-F125-BBB4D89AC8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05559" y="6396135"/>
            <a:ext cx="256132" cy="2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1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ynd 4" descr="Documents and tablet on desk">
            <a:extLst>
              <a:ext uri="{FF2B5EF4-FFF2-40B4-BE49-F238E27FC236}">
                <a16:creationId xmlns:a16="http://schemas.microsoft.com/office/drawing/2014/main" id="{39EB91F6-392B-4077-90A9-70C8CE184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2BFDABD9-0437-DB99-01CB-FD550C2C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492" y="601883"/>
            <a:ext cx="5895370" cy="1331089"/>
          </a:xfrm>
        </p:spPr>
        <p:txBody>
          <a:bodyPr>
            <a:normAutofit/>
          </a:bodyPr>
          <a:lstStyle/>
          <a:p>
            <a:pPr algn="r"/>
            <a:r>
              <a:rPr lang="is-IS" sz="4000" dirty="0"/>
              <a:t>Lög um tekjustofna sveitarfélaga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5BD56C19-29DD-1A01-7894-34AB1D22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492" y="2071868"/>
            <a:ext cx="5895370" cy="4433104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50000"/>
              </a:lnSpc>
            </a:pPr>
            <a:r>
              <a:rPr lang="is-IS" dirty="0"/>
              <a:t> 2. gr. Auk tekna skv. 1. gr. hafa </a:t>
            </a:r>
            <a:r>
              <a:rPr lang="is-IS" b="1" dirty="0"/>
              <a:t>sveitarfélög tekjur af eignum sínum, eigin atvinnurekstri og stofnunum sem reknar eru í almenningsþágu, svo sem vatnsveitum, rafmagnsveitum, hitaveitum </a:t>
            </a:r>
            <a:r>
              <a:rPr lang="is-IS" dirty="0"/>
              <a:t>o.fl., </a:t>
            </a:r>
          </a:p>
          <a:p>
            <a:pPr marL="0" indent="0" algn="r">
              <a:buNone/>
            </a:pPr>
            <a:r>
              <a:rPr lang="is-I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8820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 descr="Mountain waterfall">
            <a:extLst>
              <a:ext uri="{FF2B5EF4-FFF2-40B4-BE49-F238E27FC236}">
                <a16:creationId xmlns:a16="http://schemas.microsoft.com/office/drawing/2014/main" id="{12F68778-EE9C-5E4D-370C-2D13F20577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A7732DC7-CB74-72D6-E5CB-05485A8E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Tillögur að breytingum sem liggja fyrir nú í áformaskjali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8D78C75A-CF85-F2D7-35F9-2E6C60E2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94357" cy="5032375"/>
          </a:xfrm>
        </p:spPr>
        <p:txBody>
          <a:bodyPr>
            <a:normAutofit/>
          </a:bodyPr>
          <a:lstStyle/>
          <a:p>
            <a:r>
              <a:rPr lang="is-IS" dirty="0"/>
              <a:t>Almenn ánægja</a:t>
            </a:r>
          </a:p>
          <a:p>
            <a:r>
              <a:rPr lang="is-IS" dirty="0"/>
              <a:t>% - hvert ætti að vera álagningarhlutfall fasteignaskattsins og á hvaða rökum?</a:t>
            </a:r>
          </a:p>
          <a:p>
            <a:pPr lvl="1"/>
            <a:r>
              <a:rPr lang="is-IS" dirty="0"/>
              <a:t>Fyrirtæki C =1,65 %</a:t>
            </a:r>
          </a:p>
          <a:p>
            <a:pPr lvl="1"/>
            <a:r>
              <a:rPr lang="is-IS" dirty="0"/>
              <a:t>Opinberar stofnanir B = 1,32%</a:t>
            </a:r>
          </a:p>
          <a:p>
            <a:pPr lvl="1"/>
            <a:r>
              <a:rPr lang="is-IS" dirty="0"/>
              <a:t>Almenningur A = 0,5%</a:t>
            </a:r>
          </a:p>
          <a:p>
            <a:pPr lvl="1"/>
            <a:r>
              <a:rPr lang="is-IS" dirty="0"/>
              <a:t>Orkufyrirtæki = ??</a:t>
            </a:r>
          </a:p>
          <a:p>
            <a:r>
              <a:rPr lang="is-IS" dirty="0"/>
              <a:t>Ákvæði um að tekjur umfram visst renni í jöfnunarsjóð, álitamál</a:t>
            </a:r>
          </a:p>
          <a:p>
            <a:r>
              <a:rPr lang="is-IS" dirty="0"/>
              <a:t>Ekki fjallað  um flutningsmannvirki</a:t>
            </a:r>
          </a:p>
          <a:p>
            <a:r>
              <a:rPr lang="is-IS" dirty="0"/>
              <a:t>Sviðsmyndir hafa tekið til 3 / 5 milljarða stendur í áformaskjali</a:t>
            </a:r>
          </a:p>
        </p:txBody>
      </p:sp>
    </p:spTree>
    <p:extLst>
      <p:ext uri="{BB962C8B-B14F-4D97-AF65-F5344CB8AC3E}">
        <p14:creationId xmlns:p14="http://schemas.microsoft.com/office/powerpoint/2010/main" val="128404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09860A1C-86D1-8DB4-7EFE-889FCD9EF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1" y="2557224"/>
            <a:ext cx="4822027" cy="173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ynd 4">
            <a:extLst>
              <a:ext uri="{FF2B5EF4-FFF2-40B4-BE49-F238E27FC236}">
                <a16:creationId xmlns:a16="http://schemas.microsoft.com/office/drawing/2014/main" id="{B26C5180-A887-00A2-957C-9C7F4481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78" y="1491610"/>
            <a:ext cx="4818888" cy="38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2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34E06F-F982-5BE8-B4C2-91E99EF73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8BD3D33A-DCC0-19A2-E289-1F6DE5A8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Setjum hlutina í samhengi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42F9364-EFD6-EAC7-4548-7B5F23D2A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800" dirty="0"/>
              <a:t>Nýr </a:t>
            </a:r>
            <a:r>
              <a:rPr lang="is-IS" sz="2800" b="1" dirty="0"/>
              <a:t>Landspítali</a:t>
            </a:r>
            <a:r>
              <a:rPr lang="is-IS" sz="2800" dirty="0"/>
              <a:t> </a:t>
            </a:r>
          </a:p>
          <a:p>
            <a:r>
              <a:rPr lang="is-IS" sz="2800" dirty="0"/>
              <a:t>Áætlaður kostnaður er 200 milljarða. </a:t>
            </a:r>
          </a:p>
          <a:p>
            <a:r>
              <a:rPr lang="is-IS" sz="2800" dirty="0"/>
              <a:t>Hægt að áætla að ríkisjóður greiði þá 1,32% af því mati til Reykjavíkurborgar</a:t>
            </a:r>
          </a:p>
          <a:p>
            <a:endParaRPr lang="is-IS" dirty="0"/>
          </a:p>
          <a:p>
            <a:endParaRPr lang="is-IS" sz="2800" dirty="0"/>
          </a:p>
          <a:p>
            <a:pPr algn="ctr"/>
            <a:r>
              <a:rPr lang="is-IS" sz="3600" b="1" dirty="0"/>
              <a:t>2,64 milljarðar</a:t>
            </a:r>
            <a:r>
              <a:rPr lang="is-IS" sz="3600" dirty="0"/>
              <a:t> á hverju ári.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2168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e Reykjavik EDITION | EDITION Hotels">
            <a:extLst>
              <a:ext uri="{FF2B5EF4-FFF2-40B4-BE49-F238E27FC236}">
                <a16:creationId xmlns:a16="http://schemas.microsoft.com/office/drawing/2014/main" id="{7F91268E-064D-0EA3-D153-FE596D1D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9E084195-5FBB-50FA-605D-FE7042F5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is-IS" sz="4000"/>
              <a:t>Meira samhengi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22F523C-E3C9-79D9-4B85-791488E1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is-IS" sz="1900"/>
              <a:t>Fasteignamat </a:t>
            </a:r>
            <a:r>
              <a:rPr lang="is-IS" sz="1900" b="1"/>
              <a:t>Hörpu</a:t>
            </a:r>
            <a:r>
              <a:rPr lang="is-IS" sz="1900"/>
              <a:t> er 21,5 milljarðar. Árleg fasteignagjöld eru </a:t>
            </a:r>
            <a:r>
              <a:rPr lang="is-IS" sz="1900" b="1"/>
              <a:t>355 milljónir.</a:t>
            </a:r>
          </a:p>
          <a:p>
            <a:r>
              <a:rPr lang="is-IS" sz="1900"/>
              <a:t>Fasteignamat </a:t>
            </a:r>
            <a:r>
              <a:rPr lang="is-IS" sz="1900" b="1"/>
              <a:t>Edition</a:t>
            </a:r>
            <a:r>
              <a:rPr lang="is-IS" sz="1900"/>
              <a:t> hótelsins er 7,6 milljarðar. Árleg fasteignagjöld eru </a:t>
            </a:r>
            <a:r>
              <a:rPr lang="is-IS" sz="1900" b="1"/>
              <a:t>125 milljónir.</a:t>
            </a:r>
          </a:p>
          <a:p>
            <a:r>
              <a:rPr lang="is-IS" sz="1900"/>
              <a:t>Fasteignamat</a:t>
            </a:r>
            <a:r>
              <a:rPr lang="is-IS" sz="1900" b="1"/>
              <a:t> Smáralindar </a:t>
            </a:r>
            <a:r>
              <a:rPr lang="is-IS" sz="1900"/>
              <a:t>er 20,3 milljarðar. Árleg fasteignagjöld eru </a:t>
            </a:r>
            <a:r>
              <a:rPr lang="is-IS" sz="1900" b="1"/>
              <a:t>335 milljónir.</a:t>
            </a:r>
          </a:p>
          <a:p>
            <a:r>
              <a:rPr lang="is-IS" sz="1900"/>
              <a:t>Fasteignamat </a:t>
            </a:r>
            <a:r>
              <a:rPr lang="is-IS" sz="1900" b="1"/>
              <a:t>Kringlunnar</a:t>
            </a:r>
            <a:r>
              <a:rPr lang="is-IS" sz="1900"/>
              <a:t> er 27,6 milljarðar. Árleg fasteignagjöld eru </a:t>
            </a:r>
            <a:r>
              <a:rPr lang="is-IS" sz="1900" b="1"/>
              <a:t>455 milljónir.</a:t>
            </a:r>
          </a:p>
          <a:p>
            <a:endParaRPr lang="is-IS" sz="1900" b="1"/>
          </a:p>
          <a:p>
            <a:endParaRPr lang="is-IS" sz="1900" b="1"/>
          </a:p>
          <a:p>
            <a:endParaRPr lang="is-IS" sz="1900"/>
          </a:p>
        </p:txBody>
      </p:sp>
    </p:spTree>
    <p:extLst>
      <p:ext uri="{BB962C8B-B14F-4D97-AF65-F5344CB8AC3E}">
        <p14:creationId xmlns:p14="http://schemas.microsoft.com/office/powerpoint/2010/main" val="3322235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9B2CABB-7FB7-C04C-0BA1-143FCABA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Fjárfestingaráætlun Múlaþings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F5420F9B-AB1F-C4CE-6C2D-3289527B2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s-IS" dirty="0"/>
              <a:t>500 milljónir á ári</a:t>
            </a:r>
          </a:p>
          <a:p>
            <a:pPr lvl="1"/>
            <a:r>
              <a:rPr lang="is-IS" dirty="0"/>
              <a:t>Innviðaskuld / þörf á uppbyggingu</a:t>
            </a:r>
          </a:p>
          <a:p>
            <a:pPr lvl="2"/>
            <a:r>
              <a:rPr lang="is-IS" dirty="0"/>
              <a:t>Nýr grunnskóli á Seyðisfirði, 850</a:t>
            </a:r>
          </a:p>
          <a:p>
            <a:pPr lvl="2"/>
            <a:r>
              <a:rPr lang="is-IS" dirty="0"/>
              <a:t>Stækkun grunnskóla á Djúpavogi, 400</a:t>
            </a:r>
          </a:p>
          <a:p>
            <a:pPr lvl="2"/>
            <a:r>
              <a:rPr lang="is-IS" dirty="0"/>
              <a:t>Stækkun leikskóla á Djúpavogi, 230</a:t>
            </a:r>
          </a:p>
          <a:p>
            <a:pPr lvl="2"/>
            <a:r>
              <a:rPr lang="is-IS" dirty="0"/>
              <a:t>Áhaldahús á Djúpavogi, 80</a:t>
            </a:r>
          </a:p>
          <a:p>
            <a:pPr lvl="2"/>
            <a:r>
              <a:rPr lang="is-IS" dirty="0"/>
              <a:t>Fjarðaborg viðgerðir, 110</a:t>
            </a:r>
          </a:p>
          <a:p>
            <a:pPr lvl="2"/>
            <a:r>
              <a:rPr lang="is-IS" dirty="0"/>
              <a:t>Safnahús á Egilsstöðum, 330</a:t>
            </a:r>
          </a:p>
          <a:p>
            <a:pPr lvl="2"/>
            <a:r>
              <a:rPr lang="is-IS" dirty="0"/>
              <a:t>Íþróttahús á Egilsstöðum, stækkun búningsklefa, 560</a:t>
            </a:r>
          </a:p>
          <a:p>
            <a:pPr lvl="2"/>
            <a:r>
              <a:rPr lang="is-IS" dirty="0"/>
              <a:t>Íþróttahús á Egilsstöðum, stækkun sundlaugar, sjá næstu glæru</a:t>
            </a:r>
          </a:p>
          <a:p>
            <a:pPr lvl="2"/>
            <a:r>
              <a:rPr lang="is-IS" dirty="0"/>
              <a:t>Knatthús á Egilsstöðum, SJÁ NÆSTU GLÆRU</a:t>
            </a:r>
          </a:p>
          <a:p>
            <a:pPr lvl="2"/>
            <a:r>
              <a:rPr lang="is-IS" dirty="0"/>
              <a:t>Fellaskóli stækkun, 400</a:t>
            </a:r>
          </a:p>
          <a:p>
            <a:pPr lvl="2"/>
            <a:r>
              <a:rPr lang="is-IS" dirty="0"/>
              <a:t>BARA SKÓLAR TÆPRI 2 MILLJARÐAR – SKULD</a:t>
            </a:r>
          </a:p>
          <a:p>
            <a:pPr lvl="1"/>
            <a:r>
              <a:rPr lang="is-IS" dirty="0"/>
              <a:t>EKKI Á LISTA: Bæjarskrifstofur </a:t>
            </a:r>
            <a:r>
              <a:rPr lang="is-IS" dirty="0" err="1"/>
              <a:t>Egst</a:t>
            </a:r>
            <a:r>
              <a:rPr lang="is-IS" dirty="0"/>
              <a:t> endurbætur, tónlistarskóli </a:t>
            </a:r>
            <a:r>
              <a:rPr lang="is-IS" dirty="0" err="1"/>
              <a:t>Egst</a:t>
            </a:r>
            <a:r>
              <a:rPr lang="is-IS" dirty="0"/>
              <a:t>, sundlaugin á Seyðisfirði, Sundlaugin á Djúpavogi, flutningur bæjarskrifstofu á Seyðisfirði, Slökkvistöð Egilsstöðum</a:t>
            </a:r>
          </a:p>
          <a:p>
            <a:pPr lvl="1"/>
            <a:r>
              <a:rPr lang="is-IS" dirty="0"/>
              <a:t>Og lengi má telja</a:t>
            </a:r>
          </a:p>
        </p:txBody>
      </p:sp>
    </p:spTree>
    <p:extLst>
      <p:ext uri="{BB962C8B-B14F-4D97-AF65-F5344CB8AC3E}">
        <p14:creationId xmlns:p14="http://schemas.microsoft.com/office/powerpoint/2010/main" val="3414514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f378356-a2a4-4279-9c2c-4056a01575a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D6D9B725EC514D9C7BD79CEECBE92F" ma:contentTypeVersion="16" ma:contentTypeDescription="Create a new document." ma:contentTypeScope="" ma:versionID="5e7a4b6133a37f67bf1305a82d002c43">
  <xsd:schema xmlns:xsd="http://www.w3.org/2001/XMLSchema" xmlns:xs="http://www.w3.org/2001/XMLSchema" xmlns:p="http://schemas.microsoft.com/office/2006/metadata/properties" xmlns:ns3="0f378356-a2a4-4279-9c2c-4056a01575ad" xmlns:ns4="f3db2abe-aa38-48e9-a559-d5d1c862434c" targetNamespace="http://schemas.microsoft.com/office/2006/metadata/properties" ma:root="true" ma:fieldsID="5e3c62ab71b77994c3a0bdb5f89593b3" ns3:_="" ns4:_="">
    <xsd:import namespace="0f378356-a2a4-4279-9c2c-4056a01575ad"/>
    <xsd:import namespace="f3db2abe-aa38-48e9-a559-d5d1c862434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78356-a2a4-4279-9c2c-4056a0157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b2abe-aa38-48e9-a559-d5d1c8624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2786F5-09DC-4CD9-8E6C-01A312415D71}">
  <ds:schemaRefs>
    <ds:schemaRef ds:uri="0f378356-a2a4-4279-9c2c-4056a01575ad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f3db2abe-aa38-48e9-a559-d5d1c862434c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A1FE6C9-D0ED-4076-A4B7-E13CC68A56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378356-a2a4-4279-9c2c-4056a01575ad"/>
    <ds:schemaRef ds:uri="f3db2abe-aa38-48e9-a559-d5d1c8624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2DBB41-03A3-4E2D-A31F-4915C52FD7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5404</TotalTime>
  <Words>787</Words>
  <Application>Microsoft Office PowerPoint</Application>
  <PresentationFormat>Widescreen</PresentationFormat>
  <Paragraphs>93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Office-þema</vt:lpstr>
      <vt:lpstr>Hvað þarf að gerast?  90/10</vt:lpstr>
      <vt:lpstr>Samtök orkusveitarfélaga Stefnumörkun og starfsáætlun Samþykkt í nóvember 2024</vt:lpstr>
      <vt:lpstr>Lykilmarkmið</vt:lpstr>
      <vt:lpstr>Lög um tekjustofna sveitarfélaga</vt:lpstr>
      <vt:lpstr>Tillögur að breytingum sem liggja fyrir nú í áformaskjali</vt:lpstr>
      <vt:lpstr>PowerPoint Presentation</vt:lpstr>
      <vt:lpstr>Setjum hlutina í samhengi</vt:lpstr>
      <vt:lpstr>Meira samhengi</vt:lpstr>
      <vt:lpstr>Fjárfestingaráætlun Múlaþings</vt:lpstr>
      <vt:lpstr>PowerPoint Presentation</vt:lpstr>
      <vt:lpstr>PowerPoint Presentation</vt:lpstr>
      <vt:lpstr>Önnur álitamál með áformin</vt:lpstr>
      <vt:lpstr>Flutningsmannvirki</vt:lpstr>
      <vt:lpstr>Afnám dreifbýlisálags</vt:lpstr>
      <vt:lpstr>Rafmagn inn og út</vt:lpstr>
      <vt:lpstr>Skilgreiningar Rarik</vt:lpstr>
      <vt:lpstr>Stefna og löggjöf um vindorku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Jónína Brynjólfsdóttir</dc:creator>
  <cp:lastModifiedBy>gudny gudss</cp:lastModifiedBy>
  <cp:revision>7</cp:revision>
  <cp:lastPrinted>2025-05-25T15:12:29Z</cp:lastPrinted>
  <dcterms:created xsi:type="dcterms:W3CDTF">2025-05-21T11:33:54Z</dcterms:created>
  <dcterms:modified xsi:type="dcterms:W3CDTF">2025-06-02T11:06:10Z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0x010100C4D6D9B725EC514D9C7BD79CEECBE92F</vt:lpwstr>
  </property>
</Properties>
</file>