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7" r:id="rId5"/>
    <p:sldMasterId id="2147483748" r:id="rId6"/>
    <p:sldMasterId id="2147483756" r:id="rId7"/>
  </p:sldMasterIdLst>
  <p:notesMasterIdLst>
    <p:notesMasterId r:id="rId24"/>
  </p:notesMasterIdLst>
  <p:handoutMasterIdLst>
    <p:handoutMasterId r:id="rId25"/>
  </p:handoutMasterIdLst>
  <p:sldIdLst>
    <p:sldId id="2146847303" r:id="rId8"/>
    <p:sldId id="2147383097" r:id="rId9"/>
    <p:sldId id="433" r:id="rId10"/>
    <p:sldId id="2147383140" r:id="rId11"/>
    <p:sldId id="2147383110" r:id="rId12"/>
    <p:sldId id="2147383081" r:id="rId13"/>
    <p:sldId id="2147383147" r:id="rId14"/>
    <p:sldId id="2147383068" r:id="rId15"/>
    <p:sldId id="2147383153" r:id="rId16"/>
    <p:sldId id="2147383150" r:id="rId17"/>
    <p:sldId id="2147383144" r:id="rId18"/>
    <p:sldId id="2147383154" r:id="rId19"/>
    <p:sldId id="2147383155" r:id="rId20"/>
    <p:sldId id="2147383094" r:id="rId21"/>
    <p:sldId id="2147383136" r:id="rId22"/>
    <p:sldId id="2147383156" r:id="rId23"/>
  </p:sldIdLst>
  <p:sldSz cx="12192000" cy="6858000"/>
  <p:notesSz cx="6797675" cy="9928225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D1A"/>
    <a:srgbClr val="003D6E"/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6E255-E80A-49CD-9DB2-6A064DB0D8A2}" v="8" dt="2025-05-25T16:16:22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45" autoAdjust="0"/>
  </p:normalViewPr>
  <p:slideViewPr>
    <p:cSldViewPr snapToGrid="0">
      <p:cViewPr varScale="1">
        <p:scale>
          <a:sx n="60" d="100"/>
          <a:sy n="60" d="100"/>
        </p:scale>
        <p:origin x="1522" y="2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0B485-AA11-1151-CE61-7A5B7AD355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36CBB-B5FD-ACDB-D16E-05B7814AE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E456E-2BF2-4EC6-B61F-DE106DB1142C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41B89-985B-6234-0BF2-290E0FEFE5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8AA46-72D7-9630-3BEC-25EF7DEC2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4F0BF-7F0E-49B2-9400-592F5935304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1796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F9723-B9EF-4124-98BB-5596D5997A18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7923E-3B2A-4C68-86FB-7055B460038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90450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7923E-3B2A-4C68-86FB-7055B460038F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7043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2DA04-A61F-01B5-8772-702FD6512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14E13-9447-A03A-AE3D-A8B1B2691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5C0A00-EE9A-4DCC-AEDF-FB36E08F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Við erum að undirbúa og vinna að lykilframkvæmdum sem skipta meginmáli:</a:t>
            </a:r>
            <a:br>
              <a:rPr lang="is-IS" dirty="0"/>
            </a:br>
            <a:r>
              <a:rPr lang="is-IS" dirty="0"/>
              <a:t>– Stóru línurnar: Blöndulína 3 og Holtavörðuheiðarlínur línurnar sem skipta þjóðina alla máli</a:t>
            </a:r>
            <a:br>
              <a:rPr lang="is-IS" dirty="0"/>
            </a:br>
            <a:r>
              <a:rPr lang="is-IS" dirty="0"/>
              <a:t>– Tengingar nýrra virkjana: </a:t>
            </a:r>
            <a:r>
              <a:rPr lang="is-IS" dirty="0" err="1"/>
              <a:t>Hvammur</a:t>
            </a:r>
            <a:r>
              <a:rPr lang="is-IS" dirty="0"/>
              <a:t> og Hvalá þar sem tvær línur Hvalárlína og Miðdalslína </a:t>
            </a:r>
            <a:br>
              <a:rPr lang="is-IS" dirty="0"/>
            </a:br>
            <a:r>
              <a:rPr lang="is-IS" dirty="0"/>
              <a:t> - Endurnýjun tengivirkja, Geitháls, Hryggstekkur, Holtavörðuheiði</a:t>
            </a:r>
          </a:p>
          <a:p>
            <a:r>
              <a:rPr lang="is-IS" dirty="0"/>
              <a:t>- Tvítenging Öldugötu</a:t>
            </a:r>
          </a:p>
          <a:p>
            <a:pPr marL="171450" indent="-171450">
              <a:buFontTx/>
              <a:buChar char="-"/>
            </a:pPr>
            <a:br>
              <a:rPr lang="is-IS" dirty="0"/>
            </a:br>
            <a:r>
              <a:rPr lang="is-IS" dirty="0"/>
              <a:t>Þetta eru grundvallaratriði í því að undirbúa kerfið fyrir framtíðina – fyrir atvinnulíf, nýjar orkugreinar og örugga afhendingu á næstu áratugum.</a:t>
            </a:r>
            <a:endParaRPr lang="en-I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b="1" kern="100" dirty="0">
              <a:solidFill>
                <a:srgbClr val="002060"/>
              </a:solidFill>
              <a:latin typeface="Corbe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A4F6D-D656-4900-8DD4-B066D006A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8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E102-7DD9-69D0-13C0-5AE0674EE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2D572-32A9-2D0D-97F9-E025591AF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14A7A-41BF-55CF-F244-3C3A60CE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Hvað þarf til </a:t>
            </a:r>
          </a:p>
          <a:p>
            <a:r>
              <a:rPr lang="is-IS" dirty="0"/>
              <a:t>Hvernig gerum við þetta saman</a:t>
            </a:r>
          </a:p>
          <a:p>
            <a:r>
              <a:rPr lang="is-IS" dirty="0"/>
              <a:t>Hvernig búum við til tækifærir fyrir nýsköpun, atvinnuuppbyggingu , hvernig fáum við þau hingað og hvernig fáum við fólkið okkar til baka til landsins með auknum tækifærum á </a:t>
            </a:r>
            <a:r>
              <a:rPr lang="is-IS" dirty="0" err="1"/>
              <a:t>ísalndi</a:t>
            </a:r>
            <a:r>
              <a:rPr lang="is-IS" dirty="0"/>
              <a:t> </a:t>
            </a:r>
          </a:p>
          <a:p>
            <a:r>
              <a:rPr lang="is-IS" dirty="0"/>
              <a:t>Segja frá Blöndulínu – hver staðan er þar</a:t>
            </a:r>
          </a:p>
          <a:p>
            <a:r>
              <a:rPr lang="is-IS" dirty="0"/>
              <a:t>Hvernig náum við HH línunum</a:t>
            </a:r>
          </a:p>
          <a:p>
            <a:r>
              <a:rPr lang="is-IS" dirty="0"/>
              <a:t>Næstu skref – svæðisbundnu kerfin </a:t>
            </a:r>
          </a:p>
          <a:p>
            <a:r>
              <a:rPr lang="is-IS" dirty="0"/>
              <a:t>Í þessu eru gríðarleg tækifæri</a:t>
            </a:r>
            <a:endParaRPr lang="en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AB520-20D0-7514-619B-855B313EC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353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7923E-3B2A-4C68-86FB-7055B460038F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07782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7923E-3B2A-4C68-86FB-7055B460038F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87850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559C2-5BAF-0BA8-B236-5A47F4556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9446F-040C-7654-C320-8A72380C0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EFBCD-1FC6-AF34-DF7F-BDDA27444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Fjárfestingar á áætlun til næstu 10 ára. Nema allt að 120 </a:t>
            </a:r>
            <a:r>
              <a:rPr lang="is-IS" dirty="0" err="1"/>
              <a:t>makr</a:t>
            </a:r>
            <a:r>
              <a:rPr lang="is-IS" dirty="0"/>
              <a:t>. Þetta eru </a:t>
            </a:r>
            <a:r>
              <a:rPr lang="is-IS" dirty="0" err="1"/>
              <a:t>áfrom</a:t>
            </a:r>
            <a:r>
              <a:rPr lang="is-IS" dirty="0"/>
              <a:t> til að mæta framtíðinni og tvöföldun markaðar. </a:t>
            </a:r>
          </a:p>
          <a:p>
            <a:r>
              <a:rPr lang="is-IS" dirty="0"/>
              <a:t>Gjaldskráin hjá okkur mun vera undir verðlagsþróun, þannig við munum skila ábatanum til allra næstu 3 árin. </a:t>
            </a:r>
          </a:p>
          <a:p>
            <a:endParaRPr lang="is-IS" dirty="0"/>
          </a:p>
          <a:p>
            <a:r>
              <a:rPr lang="is-IS" dirty="0"/>
              <a:t>Miklar fjárfestingar en líftími fjárfestinga eru allt að 40 - 70 ár og endurgreiðslutími þeirra er frá 4-13 ár. Það er hagkvæmt og mikilvægt að byggja upp. </a:t>
            </a:r>
          </a:p>
          <a:p>
            <a:r>
              <a:rPr lang="is-IS" dirty="0"/>
              <a:t>Ábati samfélagsins með þessum fjárfestingum og möguleikum samfélagsins á hagvexti og oruskiptum nemur allt að 2300 ma.kr. til ársins 2050.</a:t>
            </a:r>
          </a:p>
          <a:p>
            <a:endParaRPr lang="is-IS" dirty="0"/>
          </a:p>
          <a:p>
            <a:r>
              <a:rPr lang="is-IS" dirty="0"/>
              <a:t>Flutningsgjaldskrá dreifiveitna hefur lengst af fylgt þróun vísitölu neysluverðs og þannig gefið til kynna að fjárfestingar Landnets hafi verið í nánu samhengi við vöxt almennrar raforkunotkunar.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81C8A-4553-2862-4E55-267031810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0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7163-2DE3-0DBB-0924-49F17D248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16E1D-D7C2-4E87-20E4-485B11DD8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6B5A0-A127-5B1F-F285-D0B619514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C7BC8-38D3-7379-A34F-B6EA8540A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7923E-3B2A-4C68-86FB-7055B460038F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181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7923E-3B2A-4C68-86FB-7055B460038F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4292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F1DE1-8DC3-51ED-F167-71AFE2CCF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EDD0AC-40E8-974D-DFAE-45D7EC5EB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92EFE-90D7-F145-F84B-B80E8DFC3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Öflugt flutningskerfi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er grunnforsenda grænnar framtíðar</a:t>
            </a:r>
          </a:p>
          <a:p>
            <a:endParaRPr lang="en-US" dirty="0"/>
          </a:p>
          <a:p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tölum</a:t>
            </a:r>
            <a:r>
              <a:rPr lang="en-US" dirty="0"/>
              <a:t> um </a:t>
            </a:r>
            <a:r>
              <a:rPr lang="en-US" dirty="0" err="1"/>
              <a:t>flutnignskerfið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lífæð</a:t>
            </a:r>
            <a:r>
              <a:rPr lang="en-US" dirty="0"/>
              <a:t> </a:t>
            </a:r>
            <a:r>
              <a:rPr lang="en-US" dirty="0" err="1"/>
              <a:t>íslands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flytur</a:t>
            </a:r>
            <a:r>
              <a:rPr lang="en-US" dirty="0"/>
              <a:t> </a:t>
            </a:r>
            <a:r>
              <a:rPr lang="en-US" dirty="0" err="1"/>
              <a:t>lífsgæð</a:t>
            </a:r>
            <a:r>
              <a:rPr lang="en-US" dirty="0"/>
              <a:t> um </a:t>
            </a:r>
            <a:r>
              <a:rPr lang="en-US" dirty="0" err="1"/>
              <a:t>allt</a:t>
            </a:r>
            <a:r>
              <a:rPr lang="en-US" dirty="0"/>
              <a:t> 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Hlutverk okkar er að tryggja áreiðanlegt flæði rafmagns um land allt í jafnvægi við umhverfið.</a:t>
            </a:r>
          </a:p>
          <a:p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náum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ekki </a:t>
            </a:r>
            <a:r>
              <a:rPr lang="en-US" dirty="0" err="1"/>
              <a:t>markmiðum</a:t>
            </a:r>
            <a:r>
              <a:rPr lang="en-US" dirty="0"/>
              <a:t> </a:t>
            </a:r>
            <a:r>
              <a:rPr lang="en-US" dirty="0" err="1"/>
              <a:t>okkar</a:t>
            </a:r>
            <a:r>
              <a:rPr lang="en-US" dirty="0"/>
              <a:t> í </a:t>
            </a:r>
            <a:r>
              <a:rPr lang="en-US" dirty="0" err="1"/>
              <a:t>loftslagsmálum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Lituðu</a:t>
            </a:r>
            <a:r>
              <a:rPr lang="en-US" dirty="0"/>
              <a:t> </a:t>
            </a:r>
            <a:r>
              <a:rPr lang="en-US" dirty="0" err="1"/>
              <a:t>línurnar</a:t>
            </a:r>
            <a:r>
              <a:rPr lang="en-US" dirty="0"/>
              <a:t> og </a:t>
            </a:r>
            <a:r>
              <a:rPr lang="en-US" dirty="0" err="1"/>
              <a:t>punktarnir</a:t>
            </a:r>
            <a:r>
              <a:rPr lang="en-US" dirty="0"/>
              <a:t> </a:t>
            </a:r>
            <a:r>
              <a:rPr lang="en-US" dirty="0" err="1"/>
              <a:t>sýna</a:t>
            </a:r>
            <a:r>
              <a:rPr lang="en-US" dirty="0"/>
              <a:t> </a:t>
            </a:r>
            <a:r>
              <a:rPr lang="en-US" dirty="0" err="1"/>
              <a:t>uppbyggingu</a:t>
            </a:r>
            <a:r>
              <a:rPr lang="en-US" dirty="0"/>
              <a:t> </a:t>
            </a:r>
            <a:r>
              <a:rPr lang="en-US" dirty="0" err="1"/>
              <a:t>síðustu</a:t>
            </a:r>
            <a:r>
              <a:rPr lang="en-US" dirty="0"/>
              <a:t> 20 </a:t>
            </a:r>
            <a:r>
              <a:rPr lang="en-US" dirty="0" err="1"/>
              <a:t>árin</a:t>
            </a:r>
            <a:r>
              <a:rPr lang="en-US" dirty="0"/>
              <a:t>. En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hvergi</a:t>
            </a:r>
            <a:r>
              <a:rPr lang="en-US" dirty="0"/>
              <a:t> </a:t>
            </a:r>
            <a:r>
              <a:rPr lang="en-US" dirty="0" err="1"/>
              <a:t>nærri</a:t>
            </a:r>
            <a:r>
              <a:rPr lang="en-US" dirty="0"/>
              <a:t> </a:t>
            </a:r>
            <a:r>
              <a:rPr lang="en-US" dirty="0" err="1"/>
              <a:t>búin</a:t>
            </a:r>
            <a:r>
              <a:rPr lang="en-US" dirty="0"/>
              <a:t>. </a:t>
            </a:r>
          </a:p>
          <a:p>
            <a:r>
              <a:rPr lang="en-US" dirty="0"/>
              <a:t>3 </a:t>
            </a:r>
            <a:r>
              <a:rPr lang="en-US" dirty="0" err="1"/>
              <a:t>spennustig</a:t>
            </a:r>
            <a:r>
              <a:rPr lang="en-US" dirty="0"/>
              <a:t>. </a:t>
            </a:r>
            <a:r>
              <a:rPr lang="en-US" dirty="0" err="1"/>
              <a:t>Sterkt</a:t>
            </a:r>
            <a:r>
              <a:rPr lang="en-US" dirty="0"/>
              <a:t> </a:t>
            </a:r>
            <a:r>
              <a:rPr lang="en-US" dirty="0" err="1"/>
              <a:t>kerfi</a:t>
            </a:r>
            <a:r>
              <a:rPr lang="en-US" dirty="0"/>
              <a:t> á </a:t>
            </a:r>
            <a:r>
              <a:rPr lang="en-US" dirty="0" err="1"/>
              <a:t>austurlandi</a:t>
            </a:r>
            <a:r>
              <a:rPr lang="en-US" dirty="0"/>
              <a:t> og </a:t>
            </a:r>
            <a:r>
              <a:rPr lang="en-US" dirty="0" err="1"/>
              <a:t>suðurlandi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vantar</a:t>
            </a:r>
            <a:r>
              <a:rPr lang="en-US" dirty="0"/>
              <a:t> </a:t>
            </a:r>
            <a:r>
              <a:rPr lang="en-US" dirty="0" err="1"/>
              <a:t>tengingu</a:t>
            </a:r>
            <a:r>
              <a:rPr lang="en-US" dirty="0"/>
              <a:t> á milli. </a:t>
            </a:r>
          </a:p>
          <a:p>
            <a:r>
              <a:rPr lang="en-US" dirty="0" err="1"/>
              <a:t>Frotíð</a:t>
            </a:r>
            <a:r>
              <a:rPr lang="en-US" dirty="0"/>
              <a:t> vs </a:t>
            </a:r>
            <a:r>
              <a:rPr lang="en-US" dirty="0" err="1"/>
              <a:t>framtíð</a:t>
            </a:r>
            <a:r>
              <a:rPr lang="en-US" dirty="0"/>
              <a:t>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undirbúa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framtíðina</a:t>
            </a:r>
            <a:r>
              <a:rPr lang="en-US" dirty="0"/>
              <a:t>. Hún er ekki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og </a:t>
            </a:r>
            <a:r>
              <a:rPr lang="en-US" dirty="0" err="1"/>
              <a:t>fortíðin</a:t>
            </a:r>
            <a:r>
              <a:rPr lang="en-US" dirty="0"/>
              <a:t>. </a:t>
            </a:r>
            <a:r>
              <a:rPr lang="en-US" dirty="0" err="1"/>
              <a:t>Aðrar</a:t>
            </a:r>
            <a:r>
              <a:rPr lang="en-US" dirty="0"/>
              <a:t> </a:t>
            </a:r>
            <a:r>
              <a:rPr lang="en-US" dirty="0" err="1"/>
              <a:t>áskoranir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D1825-6AD3-36EA-0F3F-8018F5C9A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Við höfum náð góðum árangri á sumum svæðum – en víða loga rauð ljós. Þar hefur Landsnet ekki orðið ágengt með nauðsynlegar þjóðhagslega mikilvægar framkvæmdir.</a:t>
            </a:r>
            <a:br>
              <a:rPr lang="is-IS"/>
            </a:br>
            <a:r>
              <a:rPr lang="is-IS"/>
              <a:t>Þetta skapar hættu á tvöföldum vanda: annars vegar óvissu í afhendingu og hins vegar tafir á nýtingu nýrrar orku.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7923E-3B2A-4C68-86FB-7055B460038F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1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D089-0AA1-0D19-EEB9-32637AB26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8DC9D-447D-5E31-8804-41E90BA81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6B147-4A97-6345-AB3A-32FABF992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A9EB2-6EC1-05DF-C54E-D375CB53E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7923E-3B2A-4C68-86FB-7055B460038F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47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7923E-3B2A-4C68-86FB-7055B460038F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3843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0EEE7-BEFB-C6F7-7012-0EDADB707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95ED2-D55F-72F1-E2CD-9E0B10AD7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81527-1D5A-E9D3-AA83-207EA24FA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Ef við náum að framkvæma áform Kerfisáætlunar næstu tíu ár – þá breytist myndin.</a:t>
            </a:r>
            <a:br>
              <a:rPr lang="is-IS" dirty="0"/>
            </a:br>
            <a:r>
              <a:rPr lang="is-IS" dirty="0"/>
              <a:t>Við sjáum þá engin rauð ljós lengur í meginflutningskerfinu – en við verðum þó áfram að vera á verði og halda þróun kerfisins áfram fyrir þarfir framtíðarinnar.</a:t>
            </a:r>
            <a:br>
              <a:rPr lang="is-IS" dirty="0"/>
            </a:br>
            <a:r>
              <a:rPr lang="is-IS" dirty="0"/>
              <a:t>Þetta er ekki ástand sem leysist með einu átaki – heldur verkefni sem þarf að vera í stöðugri þróun.</a:t>
            </a:r>
            <a:endParaRPr lang="en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7608A-B069-7B75-D822-430C7ACBF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88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6E4B-49A0-5E94-4F5F-53788B50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A19AB-312B-9131-A657-0DD45E141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BC4F9-03D5-DEC1-31A4-973E10AF5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/>
              <a:t>Breiðadalur</a:t>
            </a:r>
            <a:r>
              <a:rPr lang="is-IS" dirty="0"/>
              <a:t> – endurnýjun á tengivirki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Ný tengivirki í Mjólká og Bíldudal,  nýr 17 km jarðstrengur, nýr 12 km sæstrengur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Vegamót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Endurnýjun tengivirkis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Korpa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Endurnýjun tengivirkis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Klafastaðir – nýtt tengivirki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Fitjar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Stækkun tengivirkis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Fitjar – Njarðvíkurheiði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Ný 3 km jarðstrengir og 4 km loftlínu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Njarðvíkurheiði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Nýtt tengivirki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Suðurnesjalína 2 -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Ný 28 km loftlína,  nýr 1,5 km jarðstrengur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Selfosslína 1 - 1,5 km jarðstrengur/loftlína sett í jörð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Tenging landeldis - Viðbygging tengivirkis, nýir 8 km jarðstrengir - Nýir 2x13 km sæstrengir og 2x5 km jarðstrengir, Breytingar á eldri tengivirkjum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Hella – Rimakot - Nýr 36 km jarðstrengur, breytingar á eldri tengivirkjum </a:t>
            </a:r>
            <a:endParaRPr kumimoji="0" lang="is-I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Kópaskerslína Nýr 8 km jarðstrengur og stækkun tengivirkis </a:t>
            </a:r>
            <a:endParaRPr kumimoji="0" lang="is-I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Akureyri Dalvík - 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Calibri Light"/>
              </a:rPr>
              <a:t>Nýr 42 km jarðstrengur, 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breytingar á eldri tengivirkjum </a:t>
            </a:r>
            <a:r>
              <a:rPr kumimoji="0" lang="is-I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|</a:t>
            </a:r>
            <a:r>
              <a:rPr kumimoji="0" lang="is-I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Arial"/>
              </a:rPr>
              <a:t> </a:t>
            </a:r>
          </a:p>
          <a:p>
            <a:endParaRPr lang="en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2C7AE-2613-D460-526C-E8F6D02DC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1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55C5-0B6F-E1D9-B395-2D5813CEE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7D32AB-84C0-B374-C56F-2D7079827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B8E5B-748F-78D0-FEC2-C55B3761F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Ofan af </a:t>
            </a:r>
            <a:r>
              <a:rPr lang="is-IS" b="0" i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Dynjandisheiði</a:t>
            </a:r>
            <a:r>
              <a:rPr lang="is-IS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horft yfir Suðurfirði í átt að Bíldudal</a:t>
            </a:r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AF9A5-E318-D10F-39AA-456FC6D5F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94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E5942-9BFC-8858-EEF1-F3025C2B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7634C-0A7C-C234-ACA3-6ED0659D2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74E13-1DAF-35B2-C262-EDDDD8E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Frá lagning Dalvíkurlínu 2</a:t>
            </a:r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89CB5-4C3C-965A-BC5E-6A51658DC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08B45-42BB-2F41-88E1-64749CCF1595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4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361B22-3D99-C005-474B-B051F6B02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6410444"/>
            <a:ext cx="2209801" cy="263447"/>
          </a:xfrm>
          <a:prstGeom prst="rect">
            <a:avLst/>
          </a:prstGeom>
        </p:spPr>
      </p:pic>
      <p:pic>
        <p:nvPicPr>
          <p:cNvPr id="16" name="Picture 15" descr="A picture containing sky, outdoor, shore, sandy&#10;&#10;Description automatically generated">
            <a:extLst>
              <a:ext uri="{FF2B5EF4-FFF2-40B4-BE49-F238E27FC236}">
                <a16:creationId xmlns:a16="http://schemas.microsoft.com/office/drawing/2014/main" id="{831338BA-60D2-8CA2-0B1D-33B7D8239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296" y="0"/>
            <a:ext cx="9627704" cy="68607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BE2177-8820-5230-6F5A-A6D5FAD06B00}"/>
              </a:ext>
            </a:extLst>
          </p:cNvPr>
          <p:cNvSpPr/>
          <p:nvPr userDrawn="1"/>
        </p:nvSpPr>
        <p:spPr>
          <a:xfrm>
            <a:off x="1" y="612398"/>
            <a:ext cx="4809066" cy="2932314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CC8F1-702E-3CA2-A5BE-22C94186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77" y="1171497"/>
            <a:ext cx="4200666" cy="129359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7" y="2557164"/>
            <a:ext cx="4200666" cy="4670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85A5E-CAD6-1FDB-1F0A-A5C4FE6AE3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92" y="5749009"/>
            <a:ext cx="1847883" cy="4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4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15E94D-8EAA-196C-F377-E253F9A4BD3A}"/>
              </a:ext>
            </a:extLst>
          </p:cNvPr>
          <p:cNvSpPr/>
          <p:nvPr userDrawn="1"/>
        </p:nvSpPr>
        <p:spPr>
          <a:xfrm>
            <a:off x="0" y="1432529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DE3B8-1D9E-218E-1923-E58B2B5B5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870" y="1633370"/>
            <a:ext cx="4353079" cy="43362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A66D2-40E9-EA51-6DAC-95A8B27D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3B5900-47A7-3664-8FF0-60F7752A8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6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08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CAEB-D68C-C971-2A5B-4729514C45A9}"/>
              </a:ext>
            </a:extLst>
          </p:cNvPr>
          <p:cNvSpPr/>
          <p:nvPr userDrawn="1"/>
        </p:nvSpPr>
        <p:spPr>
          <a:xfrm>
            <a:off x="4749209" y="1432529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916DDA-C1A9-A1E1-6D5A-3A50794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CCAA018-D098-A2D9-B40D-05065BD2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AD272-66D5-B331-B440-20C1ECAF9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8376" y="1761557"/>
            <a:ext cx="4353080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4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CAEB-D68C-C971-2A5B-4729514C45A9}"/>
              </a:ext>
            </a:extLst>
          </p:cNvPr>
          <p:cNvSpPr/>
          <p:nvPr userDrawn="1"/>
        </p:nvSpPr>
        <p:spPr>
          <a:xfrm>
            <a:off x="4749209" y="1432529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916DDA-C1A9-A1E1-6D5A-3A50794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CCAA018-D098-A2D9-B40D-05065BD2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AD272-66D5-B331-B440-20C1ECAF9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8376" y="1761557"/>
            <a:ext cx="4353080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3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15E94D-8EAA-196C-F377-E253F9A4BD3A}"/>
              </a:ext>
            </a:extLst>
          </p:cNvPr>
          <p:cNvSpPr/>
          <p:nvPr userDrawn="1"/>
        </p:nvSpPr>
        <p:spPr>
          <a:xfrm>
            <a:off x="0" y="1432529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A66D2-40E9-EA51-6DAC-95A8B27D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3B5900-47A7-3664-8FF0-60F7752A8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6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05159C-0739-3835-9B04-084847BC5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870" y="1633370"/>
            <a:ext cx="4353079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97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15E94D-8EAA-196C-F377-E253F9A4BD3A}"/>
              </a:ext>
            </a:extLst>
          </p:cNvPr>
          <p:cNvSpPr/>
          <p:nvPr userDrawn="1"/>
        </p:nvSpPr>
        <p:spPr>
          <a:xfrm>
            <a:off x="0" y="1432529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DE3B8-1D9E-218E-1923-E58B2B5B5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870" y="1633370"/>
            <a:ext cx="4353079" cy="43362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A66D2-40E9-EA51-6DAC-95A8B27D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3B5900-47A7-3664-8FF0-60F7752A8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6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14503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CAEB-D68C-C971-2A5B-4729514C45A9}"/>
              </a:ext>
            </a:extLst>
          </p:cNvPr>
          <p:cNvSpPr/>
          <p:nvPr userDrawn="1"/>
        </p:nvSpPr>
        <p:spPr>
          <a:xfrm>
            <a:off x="4749209" y="1432529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916DDA-C1A9-A1E1-6D5A-3A50794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CCAA018-D098-A2D9-B40D-05065BD2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AD272-66D5-B331-B440-20C1ECAF9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76" y="1761557"/>
            <a:ext cx="4353080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82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CAEB-D68C-C971-2A5B-4729514C45A9}"/>
              </a:ext>
            </a:extLst>
          </p:cNvPr>
          <p:cNvSpPr/>
          <p:nvPr userDrawn="1"/>
        </p:nvSpPr>
        <p:spPr>
          <a:xfrm>
            <a:off x="4749209" y="1432529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916DDA-C1A9-A1E1-6D5A-3A50794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CCAA018-D098-A2D9-B40D-05065BD2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D5A51-8D96-D055-A956-8C39A6D28F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76" y="1761557"/>
            <a:ext cx="4353080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93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15E94D-8EAA-196C-F377-E253F9A4BD3A}"/>
              </a:ext>
            </a:extLst>
          </p:cNvPr>
          <p:cNvSpPr/>
          <p:nvPr userDrawn="1"/>
        </p:nvSpPr>
        <p:spPr>
          <a:xfrm>
            <a:off x="0" y="1432529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A66D2-40E9-EA51-6DAC-95A8B27D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3B5900-47A7-3664-8FF0-60F7752A8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6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05159C-0739-3835-9B04-084847BC5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870" y="1633370"/>
            <a:ext cx="4353079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15E94D-8EAA-196C-F377-E253F9A4BD3A}"/>
              </a:ext>
            </a:extLst>
          </p:cNvPr>
          <p:cNvSpPr/>
          <p:nvPr userDrawn="1"/>
        </p:nvSpPr>
        <p:spPr>
          <a:xfrm>
            <a:off x="0" y="1432529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DE3B8-1D9E-218E-1923-E58B2B5B5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870" y="1633370"/>
            <a:ext cx="4353079" cy="43362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A66D2-40E9-EA51-6DAC-95A8B27D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3B5900-47A7-3664-8FF0-60F7752A8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6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0130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CAEB-D68C-C971-2A5B-4729514C45A9}"/>
              </a:ext>
            </a:extLst>
          </p:cNvPr>
          <p:cNvSpPr/>
          <p:nvPr userDrawn="1"/>
        </p:nvSpPr>
        <p:spPr>
          <a:xfrm>
            <a:off x="4749209" y="1432529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916DDA-C1A9-A1E1-6D5A-3A50794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CCAA018-D098-A2D9-B40D-05065BD2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AD272-66D5-B331-B440-20C1ECAF9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76" y="1761557"/>
            <a:ext cx="4353080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361B22-3D99-C005-474B-B051F6B02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6410444"/>
            <a:ext cx="2209801" cy="263447"/>
          </a:xfrm>
          <a:prstGeom prst="rect">
            <a:avLst/>
          </a:prstGeom>
        </p:spPr>
      </p:pic>
      <p:pic>
        <p:nvPicPr>
          <p:cNvPr id="16" name="Picture 15" descr="A picture containing sky, outdoor, shore, sandy&#10;&#10;Description automatically generated">
            <a:extLst>
              <a:ext uri="{FF2B5EF4-FFF2-40B4-BE49-F238E27FC236}">
                <a16:creationId xmlns:a16="http://schemas.microsoft.com/office/drawing/2014/main" id="{831338BA-60D2-8CA2-0B1D-33B7D8239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296" y="0"/>
            <a:ext cx="9627704" cy="68607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BE2177-8820-5230-6F5A-A6D5FAD06B00}"/>
              </a:ext>
            </a:extLst>
          </p:cNvPr>
          <p:cNvSpPr/>
          <p:nvPr userDrawn="1"/>
        </p:nvSpPr>
        <p:spPr>
          <a:xfrm>
            <a:off x="1" y="612398"/>
            <a:ext cx="4809066" cy="2932314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CC8F1-702E-3CA2-A5BE-22C94186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77" y="1171497"/>
            <a:ext cx="4200666" cy="129359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7" y="2557164"/>
            <a:ext cx="4200666" cy="4670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85A5E-CAD6-1FDB-1F0A-A5C4FE6AE3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92" y="5749009"/>
            <a:ext cx="1847883" cy="4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6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CAEB-D68C-C971-2A5B-4729514C45A9}"/>
              </a:ext>
            </a:extLst>
          </p:cNvPr>
          <p:cNvSpPr/>
          <p:nvPr userDrawn="1"/>
        </p:nvSpPr>
        <p:spPr>
          <a:xfrm>
            <a:off x="4749209" y="1432529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916DDA-C1A9-A1E1-6D5A-3A50794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CCAA018-D098-A2D9-B40D-05065BD2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D5A51-8D96-D055-A956-8C39A6D28F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76" y="1761557"/>
            <a:ext cx="4353080" cy="43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3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félagsmiðlar">
    <p:bg>
      <p:bgPr>
        <a:solidFill>
          <a:srgbClr val="A21D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56C33E-F703-28E3-3CF4-BFF62B71B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795" y="3775960"/>
            <a:ext cx="3816410" cy="763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28A6E-ED7A-8D80-7080-055B4261A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55" y="257856"/>
            <a:ext cx="1848538" cy="49874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B29ED02-B290-76AE-018F-0C8295844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17220"/>
            <a:ext cx="10515600" cy="763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Fylgstu</a:t>
            </a:r>
            <a:r>
              <a:rPr lang="en-US"/>
              <a:t> </a:t>
            </a:r>
            <a:r>
              <a:rPr lang="en-US" err="1"/>
              <a:t>með</a:t>
            </a:r>
            <a:r>
              <a:rPr lang="en-US"/>
              <a:t> </a:t>
            </a:r>
            <a:r>
              <a:rPr lang="en-US" err="1"/>
              <a:t>Landsneti</a:t>
            </a:r>
            <a:r>
              <a:rPr lang="en-US"/>
              <a:t> </a:t>
            </a:r>
            <a:r>
              <a:rPr lang="en-US" err="1"/>
              <a:t>á</a:t>
            </a:r>
            <a:r>
              <a:rPr lang="en-US"/>
              <a:t> </a:t>
            </a:r>
            <a:r>
              <a:rPr lang="en-US" err="1"/>
              <a:t>samfélagsmiðlum</a:t>
            </a:r>
            <a:endParaRPr lang="is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EC2B6-E4FD-8208-0BDD-35A7CF681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5111" y="6401898"/>
            <a:ext cx="2209801" cy="263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19027-BB0C-DA95-D1FF-3D0FEC0E74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46" y="927675"/>
            <a:ext cx="4180114" cy="2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4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D0CB-8E04-F999-40C3-94BBF3C0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5CF0F-907C-9C58-5777-76AE073FF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D6CA8-8167-EF77-BA01-76438479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4B50D-A9C6-CDEE-1C8E-EDE3B73D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20946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791-2674-BFB2-F5E4-12612DEE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70C6A-05ED-D9A8-A292-6FB39663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FC5F-2FB0-C8D1-8E9C-7EB2A1D3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0DFE0-F62C-BA6B-B345-83F677FE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592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A8DF-643A-19FC-9086-E5EE69CB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D0B8C-EC92-B5E7-966A-D6889050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A131-B469-0103-4B74-09471FA0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3E19-4518-3E57-BB89-3021E1D5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25915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BF12-6A02-EB80-C2C3-2E0DC88D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25A33-B240-E118-9B1E-3311F3A5E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12290-D579-5AED-8CBC-B18BA7EA4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696E-C69E-97EE-B1FE-7049332C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62EB9-1133-77EC-1568-5659A8E8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83324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9D68-752F-23A8-ADF2-0EA2989F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93058-05FE-FA7E-CF55-52831826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A7C30-A87A-15EC-2C50-D10B530B9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E7147-98FB-E11B-241E-A4E64F728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4EF68-4947-BDA3-7458-8F26D14B9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A1E7D-D0C8-97AF-92FC-2B8E83FB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DC8CA-61CF-A408-19A2-810250C0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5181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FC48-6ADB-0455-A4FF-AC4E76B6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E12B0-A72B-E0B2-0DE5-CBD3B8AD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2A04C-5C23-BDC5-C3BB-D4F8FFBC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98656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74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D0CB-8E04-F999-40C3-94BBF3C0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5CF0F-907C-9C58-5777-76AE073FF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D6CA8-8167-EF77-BA01-76438479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4B50D-A9C6-CDEE-1C8E-EDE3B73D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662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1B5893-FD80-33F0-000B-7A2946A11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3813" y="0"/>
            <a:ext cx="962818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BE2177-8820-5230-6F5A-A6D5FAD06B00}"/>
              </a:ext>
            </a:extLst>
          </p:cNvPr>
          <p:cNvSpPr/>
          <p:nvPr userDrawn="1"/>
        </p:nvSpPr>
        <p:spPr>
          <a:xfrm>
            <a:off x="1" y="612398"/>
            <a:ext cx="4809066" cy="2932314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CC8F1-702E-3CA2-A5BE-22C94186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77" y="1171497"/>
            <a:ext cx="4200666" cy="129359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7" y="2557164"/>
            <a:ext cx="4200666" cy="4670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85A5E-CAD6-1FDB-1F0A-A5C4FE6AE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92" y="5749009"/>
            <a:ext cx="1847883" cy="496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D22F7-7EEB-2808-FE06-76D6A2F6E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6410444"/>
            <a:ext cx="2209801" cy="2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10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791-2674-BFB2-F5E4-12612DEE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70C6A-05ED-D9A8-A292-6FB39663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FC5F-2FB0-C8D1-8E9C-7EB2A1D3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0DFE0-F62C-BA6B-B345-83F677FE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4305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A8DF-643A-19FC-9086-E5EE69CB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D0B8C-EC92-B5E7-966A-D6889050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A131-B469-0103-4B74-09471FA0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3E19-4518-3E57-BB89-3021E1D5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356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BF12-6A02-EB80-C2C3-2E0DC88D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25A33-B240-E118-9B1E-3311F3A5E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12290-D579-5AED-8CBC-B18BA7EA4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696E-C69E-97EE-B1FE-7049332C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62EB9-1133-77EC-1568-5659A8E8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02531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9D68-752F-23A8-ADF2-0EA2989F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93058-05FE-FA7E-CF55-52831826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A7C30-A87A-15EC-2C50-D10B530B9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E7147-98FB-E11B-241E-A4E64F728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4EF68-4947-BDA3-7458-8F26D14B9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A1E7D-D0C8-97AF-92FC-2B8E83FB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DC8CA-61CF-A408-19A2-810250C0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2761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FC48-6ADB-0455-A4FF-AC4E76B6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E12B0-A72B-E0B2-0DE5-CBD3B8AD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2A04C-5C23-BDC5-C3BB-D4F8FFBC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565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80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1B5893-FD80-33F0-000B-7A2946A11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3813" y="0"/>
            <a:ext cx="962818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BE2177-8820-5230-6F5A-A6D5FAD06B00}"/>
              </a:ext>
            </a:extLst>
          </p:cNvPr>
          <p:cNvSpPr/>
          <p:nvPr userDrawn="1"/>
        </p:nvSpPr>
        <p:spPr>
          <a:xfrm>
            <a:off x="1" y="612398"/>
            <a:ext cx="4809066" cy="2932314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CC8F1-702E-3CA2-A5BE-22C94186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77" y="1171497"/>
            <a:ext cx="4200666" cy="129359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7" y="2557164"/>
            <a:ext cx="4200666" cy="4670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85A5E-CAD6-1FDB-1F0A-A5C4FE6AE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92" y="5749009"/>
            <a:ext cx="1847883" cy="496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D22F7-7EEB-2808-FE06-76D6A2F6E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6410444"/>
            <a:ext cx="2209801" cy="2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1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D0CB-8E04-F999-40C3-94BBF3C0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5CF0F-907C-9C58-5777-76AE073FF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D6CA8-8167-EF77-BA01-76438479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4B50D-A9C6-CDEE-1C8E-EDE3B73D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70807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9791-2674-BFB2-F5E4-12612DEE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70C6A-05ED-D9A8-A292-6FB39663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FC5F-2FB0-C8D1-8E9C-7EB2A1D3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0DFE0-F62C-BA6B-B345-83F677FE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07045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A8DF-643A-19FC-9086-E5EE69CB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D0B8C-EC92-B5E7-966A-D6889050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FA131-B469-0103-4B74-09471FA0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3E19-4518-3E57-BB89-3021E1D5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8202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1B5893-FD80-33F0-000B-7A2946A11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63813" y="0"/>
            <a:ext cx="962818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BE2177-8820-5230-6F5A-A6D5FAD06B00}"/>
              </a:ext>
            </a:extLst>
          </p:cNvPr>
          <p:cNvSpPr/>
          <p:nvPr userDrawn="1"/>
        </p:nvSpPr>
        <p:spPr>
          <a:xfrm>
            <a:off x="1" y="612398"/>
            <a:ext cx="4809066" cy="2932314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CC8F1-702E-3CA2-A5BE-22C94186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77" y="1171497"/>
            <a:ext cx="4200666" cy="129359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7" y="2557164"/>
            <a:ext cx="4200666" cy="4670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E85A5E-CAD6-1FDB-1F0A-A5C4FE6AE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92" y="5749009"/>
            <a:ext cx="1847883" cy="496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D22F7-7EEB-2808-FE06-76D6A2F6E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6410444"/>
            <a:ext cx="2209801" cy="2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82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BF12-6A02-EB80-C2C3-2E0DC88D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25A33-B240-E118-9B1E-3311F3A5E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12290-D579-5AED-8CBC-B18BA7EA4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696E-C69E-97EE-B1FE-7049332C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62EB9-1133-77EC-1568-5659A8E8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6228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9D68-752F-23A8-ADF2-0EA2989F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93058-05FE-FA7E-CF55-52831826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A7C30-A87A-15EC-2C50-D10B530B9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E7147-98FB-E11B-241E-A4E64F728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84EF68-4947-BDA3-7458-8F26D14B9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A1E7D-D0C8-97AF-92FC-2B8E83FB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DC8CA-61CF-A408-19A2-810250C0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77282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FC48-6ADB-0455-A4FF-AC4E76B6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E12B0-A72B-E0B2-0DE5-CBD3B8AD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2A04C-5C23-BDC5-C3BB-D4F8FFBC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26840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558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85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BBE2177-8820-5230-6F5A-A6D5FAD06B00}"/>
              </a:ext>
            </a:extLst>
          </p:cNvPr>
          <p:cNvSpPr/>
          <p:nvPr userDrawn="1"/>
        </p:nvSpPr>
        <p:spPr>
          <a:xfrm>
            <a:off x="0" y="1560716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48DBA9-12D7-5796-F8C9-A9E0646F03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4075" y="1762125"/>
            <a:ext cx="4352925" cy="43354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0CCEF5B-35AE-1380-8344-C8C6E5D4282E}"/>
              </a:ext>
            </a:extLst>
          </p:cNvPr>
          <p:cNvSpPr txBox="1">
            <a:spLocks/>
          </p:cNvSpPr>
          <p:nvPr userDrawn="1"/>
        </p:nvSpPr>
        <p:spPr>
          <a:xfrm>
            <a:off x="698376" y="1761557"/>
            <a:ext cx="5946967" cy="413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0000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301712-A978-660D-D88C-5C69E2DF2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21D1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9540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D9ACF-DDA1-DEC2-20E9-7741C768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FC0D7-5224-3789-4BF5-447E2BF9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E36A80-4AFC-001B-167E-2646A1B50F1E}"/>
              </a:ext>
            </a:extLst>
          </p:cNvPr>
          <p:cNvSpPr/>
          <p:nvPr/>
        </p:nvSpPr>
        <p:spPr>
          <a:xfrm>
            <a:off x="0" y="1560716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9D2AD6D-75B1-538A-44FC-D9F32951B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4075" y="1762125"/>
            <a:ext cx="4352925" cy="43354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129922-9788-536D-8AF7-A6C8B56001D7}"/>
              </a:ext>
            </a:extLst>
          </p:cNvPr>
          <p:cNvSpPr txBox="1">
            <a:spLocks/>
          </p:cNvSpPr>
          <p:nvPr userDrawn="1"/>
        </p:nvSpPr>
        <p:spPr>
          <a:xfrm>
            <a:off x="698376" y="1761557"/>
            <a:ext cx="5946967" cy="413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0000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00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31E0EB-9B87-002C-7A84-3E6159ED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3558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B1EDC-7362-5269-088E-3DC18680B476}"/>
              </a:ext>
            </a:extLst>
          </p:cNvPr>
          <p:cNvSpPr/>
          <p:nvPr userDrawn="1"/>
        </p:nvSpPr>
        <p:spPr>
          <a:xfrm>
            <a:off x="4749209" y="1560716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761557"/>
            <a:ext cx="5946967" cy="413543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46CBD24-4247-9D62-3E1F-608F22C9E3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530" y="1762125"/>
            <a:ext cx="4352925" cy="43354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80724-EF23-21B4-F69D-9E87A227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21D1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5641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B1EDC-7362-5269-088E-3DC18680B476}"/>
              </a:ext>
            </a:extLst>
          </p:cNvPr>
          <p:cNvSpPr/>
          <p:nvPr userDrawn="1"/>
        </p:nvSpPr>
        <p:spPr>
          <a:xfrm>
            <a:off x="4749209" y="1560716"/>
            <a:ext cx="7442791" cy="4336278"/>
          </a:xfrm>
          <a:prstGeom prst="rect">
            <a:avLst/>
          </a:prstGeom>
          <a:solidFill>
            <a:srgbClr val="003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F7D4-DFE8-74DB-06D6-525822044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479" y="1761557"/>
            <a:ext cx="5946967" cy="413543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46CBD24-4247-9D62-3E1F-608F22C9E3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530" y="1762125"/>
            <a:ext cx="4352925" cy="43354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80724-EF23-21B4-F69D-9E87A227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8355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15E94D-8EAA-196C-F377-E253F9A4BD3A}"/>
              </a:ext>
            </a:extLst>
          </p:cNvPr>
          <p:cNvSpPr/>
          <p:nvPr userDrawn="1"/>
        </p:nvSpPr>
        <p:spPr>
          <a:xfrm>
            <a:off x="0" y="1432529"/>
            <a:ext cx="7442791" cy="4336278"/>
          </a:xfrm>
          <a:prstGeom prst="rect">
            <a:avLst/>
          </a:prstGeom>
          <a:solidFill>
            <a:srgbClr val="A21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DE3B8-1D9E-218E-1923-E58B2B5B5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870" y="1633370"/>
            <a:ext cx="4353079" cy="43362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7EBA3-A805-43C3-12CF-E4211366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56B4-2B8D-A9C2-349B-F8A15C1F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4A66D2-40E9-EA51-6DAC-95A8B27D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095"/>
            <a:ext cx="10515600" cy="759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3B5900-47A7-3664-8FF0-60F7752A8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76" y="1846663"/>
            <a:ext cx="59469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3008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5F6CC-741D-210E-4E62-45CB36D19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11326-58E9-CD8C-3C51-B762D5B94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C402-CF56-4D9D-A212-F71A1E8F62FD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02CD-4C0B-79E9-8B26-3DDD04EB4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D208B6-468A-ADCB-C6AC-C9C6F8435A9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305" b="-21306"/>
          <a:stretch/>
        </p:blipFill>
        <p:spPr>
          <a:xfrm>
            <a:off x="8665039" y="6342076"/>
            <a:ext cx="1495912" cy="319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80A375-F3BE-47ED-5DF4-70BFE262A4F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4952" y="6195764"/>
            <a:ext cx="1606424" cy="4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1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43" r:id="rId2"/>
    <p:sldLayoutId id="2147483690" r:id="rId3"/>
    <p:sldLayoutId id="2147483742" r:id="rId4"/>
    <p:sldLayoutId id="2147483689" r:id="rId5"/>
    <p:sldLayoutId id="2147483663" r:id="rId6"/>
    <p:sldLayoutId id="2147483667" r:id="rId7"/>
    <p:sldLayoutId id="2147483741" r:id="rId8"/>
    <p:sldLayoutId id="2147483725" r:id="rId9"/>
    <p:sldLayoutId id="2147483735" r:id="rId10"/>
    <p:sldLayoutId id="2147483670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4" r:id="rId17"/>
    <p:sldLayoutId id="2147483745" r:id="rId18"/>
    <p:sldLayoutId id="2147483746" r:id="rId19"/>
    <p:sldLayoutId id="2147483747" r:id="rId20"/>
    <p:sldLayoutId id="214748366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21D1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E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4A046-FF39-2335-1848-F4E4EB7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6695-58BF-2D22-7828-0CB0B4276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D9B6A-EE5C-8C04-EAA3-49CA28EE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0B6CF-9228-29E9-1F5D-364199483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DA752-A21E-CF9C-3F1A-213727807C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8" r="22098"/>
          <a:stretch/>
        </p:blipFill>
        <p:spPr>
          <a:xfrm>
            <a:off x="8665039" y="6342076"/>
            <a:ext cx="1495912" cy="31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EC773-40E2-DF28-B817-5B5AC019E7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139" y="6196621"/>
            <a:ext cx="1600049" cy="4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21D1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21D1A"/>
        </a:buClr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4A046-FF39-2335-1848-F4E4EB7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6695-58BF-2D22-7828-0CB0B4276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D9B6A-EE5C-8C04-EAA3-49CA28EE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0B6CF-9228-29E9-1F5D-364199483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DA752-A21E-CF9C-3F1A-213727807C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8" r="22098"/>
          <a:stretch/>
        </p:blipFill>
        <p:spPr>
          <a:xfrm>
            <a:off x="8665039" y="6342076"/>
            <a:ext cx="1495912" cy="31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EC773-40E2-DF28-B817-5B5AC019E7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139" y="6195764"/>
            <a:ext cx="1600049" cy="4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82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4A046-FF39-2335-1848-F4E4EB7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6695-58BF-2D22-7828-0CB0B4276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D9B6A-EE5C-8C04-EAA3-49CA28EE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F6321-5324-45DE-B910-E16D4BA44166}" type="datetimeFigureOut">
              <a:rPr lang="is-IS" smtClean="0"/>
              <a:t>2.6.2025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0B6CF-9228-29E9-1F5D-364199483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DA752-A21E-CF9C-3F1A-213727807C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8" r="22098"/>
          <a:stretch/>
        </p:blipFill>
        <p:spPr>
          <a:xfrm>
            <a:off x="8665039" y="6342076"/>
            <a:ext cx="1495912" cy="31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EC773-40E2-DF28-B817-5B5AC019E7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139" y="6196621"/>
            <a:ext cx="1600049" cy="4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21D1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21D1A"/>
        </a:buClr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21D1A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19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4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FF0E-944C-DB13-84A2-9CFE17FBD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sz="3600" dirty="0"/>
              <a:t>Hvað er að gerast næstu 4 árin hjá Landsneti</a:t>
            </a:r>
            <a:endParaRPr lang="en-I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28BA7-D7F5-614A-B06F-823D8C0AD2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is-IS" dirty="0"/>
              <a:t>Orkufundur 2025</a:t>
            </a:r>
          </a:p>
          <a:p>
            <a:r>
              <a:rPr lang="is-IS" dirty="0"/>
              <a:t>Hlín Benediktsdóttir 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51748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34D55-6026-D7D8-6230-2361D16F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8C7FB-7347-32E1-5F55-61B49F8DA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431" y="753533"/>
            <a:ext cx="7228194" cy="50708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CDAE14-988A-FDEB-F998-29BA10D6F9DD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22AB7-C4C4-619D-2E8F-4D28C4F9BD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41"/>
          <a:stretch/>
        </p:blipFill>
        <p:spPr>
          <a:xfrm>
            <a:off x="0" y="1876265"/>
            <a:ext cx="2133600" cy="126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C8424-B234-72EA-4D02-6F725C0F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059C58-6C4A-4901-C100-0F928A95BFFF}"/>
              </a:ext>
            </a:extLst>
          </p:cNvPr>
          <p:cNvSpPr txBox="1"/>
          <p:nvPr/>
        </p:nvSpPr>
        <p:spPr>
          <a:xfrm>
            <a:off x="720554" y="1034570"/>
            <a:ext cx="382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Verkefni í undirbúningi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4000" b="1" dirty="0">
              <a:solidFill>
                <a:prstClr val="white"/>
              </a:solidFill>
              <a:latin typeface="Proxima Nova Rg" panose="02000506030000020004" pitchFamily="2" charset="77"/>
              <a:cs typeface="Poppins SemiBold" panose="000007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B042A-DB44-D5B9-4CA2-37983BE9671F}"/>
              </a:ext>
            </a:extLst>
          </p:cNvPr>
          <p:cNvSpPr txBox="1"/>
          <p:nvPr/>
        </p:nvSpPr>
        <p:spPr>
          <a:xfrm>
            <a:off x="777382" y="3102123"/>
            <a:ext cx="3693017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Blöndulína 3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map.is/bl3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Holtavörðuheiðarlína 1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map.is/hh1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Holtavörðuheiðarlína 3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map.is/hh3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s-IS" dirty="0">
                <a:solidFill>
                  <a:prstClr val="white"/>
                </a:solidFill>
                <a:latin typeface="Arial"/>
                <a:cs typeface="Poppins SemiBold"/>
              </a:rPr>
              <a:t>Miðdalslína 1 og Hvalárlína 1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hl1mi1.netlify.app/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EC0E2-FAFC-7C21-12FA-EB1737F1F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7589" y="4912138"/>
            <a:ext cx="881286" cy="7509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B656F63-4D49-9770-9CE3-53B961BAB42B}"/>
              </a:ext>
            </a:extLst>
          </p:cNvPr>
          <p:cNvSpPr/>
          <p:nvPr/>
        </p:nvSpPr>
        <p:spPr bwMode="auto">
          <a:xfrm>
            <a:off x="7453257" y="2754258"/>
            <a:ext cx="62551" cy="62551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  <a:effectLst>
            <a:glow rad="127000">
              <a:srgbClr val="FF0000">
                <a:alpha val="65000"/>
              </a:srgbClr>
            </a:glow>
          </a:effectLst>
        </p:spPr>
        <p:txBody>
          <a:bodyPr wrap="none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5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33083-3D89-3089-B054-C6858F97A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220AD0C-9C4B-2A9D-66FF-2ABB4B06B5BD}"/>
              </a:ext>
            </a:extLst>
          </p:cNvPr>
          <p:cNvSpPr/>
          <p:nvPr/>
        </p:nvSpPr>
        <p:spPr>
          <a:xfrm>
            <a:off x="4882100" y="0"/>
            <a:ext cx="7309899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FB85E-4E2A-115F-7771-388F8976B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93" y="1131764"/>
            <a:ext cx="6621868" cy="4568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4BFE1-CED1-0259-27A5-FFD4430DECEB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FC8FC-11B6-5359-2B35-013601E9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41"/>
          <a:stretch/>
        </p:blipFill>
        <p:spPr>
          <a:xfrm>
            <a:off x="0" y="1876265"/>
            <a:ext cx="2133600" cy="126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59A93-E0AC-4798-5474-1B058759D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9645F4-D45C-AE17-E924-BC09825A856A}"/>
              </a:ext>
            </a:extLst>
          </p:cNvPr>
          <p:cNvSpPr txBox="1"/>
          <p:nvPr/>
        </p:nvSpPr>
        <p:spPr>
          <a:xfrm>
            <a:off x="720554" y="1034570"/>
            <a:ext cx="3823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Hvernig komumst við hingað?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4000" b="1" dirty="0">
              <a:solidFill>
                <a:prstClr val="white"/>
              </a:solidFill>
              <a:latin typeface="Proxima Nova Rg" panose="02000506030000020004" pitchFamily="2" charset="77"/>
              <a:cs typeface="Poppins SemiBold" panose="000007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4000" b="1" dirty="0">
              <a:solidFill>
                <a:prstClr val="white"/>
              </a:solidFill>
              <a:latin typeface="Proxima Nova Rg" panose="02000506030000020004" pitchFamily="2" charset="77"/>
              <a:cs typeface="Poppins SemiBold" panose="000007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6A50EE-01E9-3CB1-1988-5ED1FADF0D60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7255127" y="2844239"/>
            <a:ext cx="659326" cy="281428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D99F2-1236-C144-DC05-330805C57C3C}"/>
              </a:ext>
            </a:extLst>
          </p:cNvPr>
          <p:cNvCxnSpPr>
            <a:cxnSpLocks/>
            <a:stCxn id="23" idx="4"/>
          </p:cNvCxnSpPr>
          <p:nvPr/>
        </p:nvCxnSpPr>
        <p:spPr>
          <a:xfrm flipV="1">
            <a:off x="6735598" y="3137241"/>
            <a:ext cx="472632" cy="1244119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C51D5F-551C-E382-2AC7-D1BCC399A3A0}"/>
              </a:ext>
            </a:extLst>
          </p:cNvPr>
          <p:cNvCxnSpPr>
            <a:cxnSpLocks/>
          </p:cNvCxnSpPr>
          <p:nvPr/>
        </p:nvCxnSpPr>
        <p:spPr>
          <a:xfrm flipV="1">
            <a:off x="7985902" y="2339937"/>
            <a:ext cx="718370" cy="490068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4D4E49-D2FE-2E4E-0273-BA85774A64D2}"/>
              </a:ext>
            </a:extLst>
          </p:cNvPr>
          <p:cNvCxnSpPr>
            <a:cxnSpLocks/>
          </p:cNvCxnSpPr>
          <p:nvPr/>
        </p:nvCxnSpPr>
        <p:spPr>
          <a:xfrm flipH="1">
            <a:off x="6250304" y="4808358"/>
            <a:ext cx="161925" cy="0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8F16EB6-439D-2C68-9C19-8052AAE7759D}"/>
              </a:ext>
            </a:extLst>
          </p:cNvPr>
          <p:cNvSpPr/>
          <p:nvPr/>
        </p:nvSpPr>
        <p:spPr bwMode="auto">
          <a:xfrm>
            <a:off x="8665684" y="2291899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8DBCCF-B0C4-B575-E013-8CE44D7B7225}"/>
              </a:ext>
            </a:extLst>
          </p:cNvPr>
          <p:cNvSpPr/>
          <p:nvPr/>
        </p:nvSpPr>
        <p:spPr bwMode="auto">
          <a:xfrm>
            <a:off x="7892109" y="2788896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268D64-4D35-2671-7C7F-93919F4DCCD0}"/>
              </a:ext>
            </a:extLst>
          </p:cNvPr>
          <p:cNvSpPr/>
          <p:nvPr/>
        </p:nvSpPr>
        <p:spPr bwMode="auto">
          <a:xfrm>
            <a:off x="7161334" y="3078771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B05C9F-6BDE-F832-78D1-461F1302C775}"/>
              </a:ext>
            </a:extLst>
          </p:cNvPr>
          <p:cNvSpPr/>
          <p:nvPr/>
        </p:nvSpPr>
        <p:spPr bwMode="auto">
          <a:xfrm>
            <a:off x="6688701" y="4287568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3B0CE1-7997-1F87-FEF9-3BE040860E67}"/>
              </a:ext>
            </a:extLst>
          </p:cNvPr>
          <p:cNvSpPr/>
          <p:nvPr/>
        </p:nvSpPr>
        <p:spPr bwMode="auto">
          <a:xfrm>
            <a:off x="6713779" y="4619374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78121F-AD92-F178-06DC-193781E55778}"/>
              </a:ext>
            </a:extLst>
          </p:cNvPr>
          <p:cNvCxnSpPr>
            <a:cxnSpLocks/>
          </p:cNvCxnSpPr>
          <p:nvPr/>
        </p:nvCxnSpPr>
        <p:spPr>
          <a:xfrm>
            <a:off x="6440804" y="4689475"/>
            <a:ext cx="0" cy="118883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5B53A5C-1878-3D66-CB15-E98E5A445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657" y="1688887"/>
            <a:ext cx="5199996" cy="339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43B59D-0D55-7280-E943-020DBA1C6B86}"/>
              </a:ext>
            </a:extLst>
          </p:cNvPr>
          <p:cNvSpPr txBox="1"/>
          <p:nvPr/>
        </p:nvSpPr>
        <p:spPr>
          <a:xfrm>
            <a:off x="10469164" y="5160875"/>
            <a:ext cx="856928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10-30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30-70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70-150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150-300 MW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4DAE69-16E4-09DD-7150-B80212D9E9E0}"/>
              </a:ext>
            </a:extLst>
          </p:cNvPr>
          <p:cNvSpPr/>
          <p:nvPr/>
        </p:nvSpPr>
        <p:spPr>
          <a:xfrm>
            <a:off x="10359025" y="5254668"/>
            <a:ext cx="112735" cy="112735"/>
          </a:xfrm>
          <a:prstGeom prst="ellipse">
            <a:avLst/>
          </a:prstGeom>
          <a:solidFill>
            <a:srgbClr val="FF2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90911D-CAFB-6852-3D8C-38A2FA5AB5D4}"/>
              </a:ext>
            </a:extLst>
          </p:cNvPr>
          <p:cNvSpPr/>
          <p:nvPr/>
        </p:nvSpPr>
        <p:spPr>
          <a:xfrm>
            <a:off x="10359025" y="5436720"/>
            <a:ext cx="112735" cy="112735"/>
          </a:xfrm>
          <a:prstGeom prst="ellipse">
            <a:avLst/>
          </a:prstGeom>
          <a:solidFill>
            <a:srgbClr val="FA7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F29526-BEC3-8CC8-C680-EF060FAC4227}"/>
              </a:ext>
            </a:extLst>
          </p:cNvPr>
          <p:cNvSpPr/>
          <p:nvPr/>
        </p:nvSpPr>
        <p:spPr>
          <a:xfrm>
            <a:off x="10359025" y="5627047"/>
            <a:ext cx="112735" cy="112735"/>
          </a:xfrm>
          <a:prstGeom prst="ellipse">
            <a:avLst/>
          </a:prstGeom>
          <a:solidFill>
            <a:srgbClr val="FD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5D42B7-4A8A-AA46-8750-D137BF2B5EC1}"/>
              </a:ext>
            </a:extLst>
          </p:cNvPr>
          <p:cNvSpPr/>
          <p:nvPr/>
        </p:nvSpPr>
        <p:spPr>
          <a:xfrm>
            <a:off x="10359025" y="5804962"/>
            <a:ext cx="112735" cy="112735"/>
          </a:xfrm>
          <a:prstGeom prst="ellipse">
            <a:avLst/>
          </a:prstGeom>
          <a:solidFill>
            <a:srgbClr val="0E8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3ED6C1-44DD-B603-1464-5EC26842FC70}"/>
              </a:ext>
            </a:extLst>
          </p:cNvPr>
          <p:cNvSpPr/>
          <p:nvPr/>
        </p:nvSpPr>
        <p:spPr>
          <a:xfrm>
            <a:off x="10359025" y="5987014"/>
            <a:ext cx="112735" cy="112735"/>
          </a:xfrm>
          <a:prstGeom prst="ellipse">
            <a:avLst/>
          </a:prstGeom>
          <a:solidFill>
            <a:srgbClr val="521C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F3E72A-5393-CAC5-A4B4-273020B0938F}"/>
              </a:ext>
            </a:extLst>
          </p:cNvPr>
          <p:cNvSpPr/>
          <p:nvPr/>
        </p:nvSpPr>
        <p:spPr>
          <a:xfrm>
            <a:off x="10557852" y="3373430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1FFA27-B769-1810-2E49-9135F328A6EA}"/>
              </a:ext>
            </a:extLst>
          </p:cNvPr>
          <p:cNvSpPr/>
          <p:nvPr/>
        </p:nvSpPr>
        <p:spPr>
          <a:xfrm>
            <a:off x="6722880" y="269211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290257-227C-5922-3B96-0C200D5E8555}"/>
              </a:ext>
            </a:extLst>
          </p:cNvPr>
          <p:cNvSpPr/>
          <p:nvPr/>
        </p:nvSpPr>
        <p:spPr>
          <a:xfrm>
            <a:off x="5878894" y="2147058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73A3BE-4DAF-16BA-9444-BE4BC07E440F}"/>
              </a:ext>
            </a:extLst>
          </p:cNvPr>
          <p:cNvSpPr/>
          <p:nvPr/>
        </p:nvSpPr>
        <p:spPr>
          <a:xfrm>
            <a:off x="6721563" y="303539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B9B90A0-D216-E9B8-E8E9-6AD76F5F7C68}"/>
              </a:ext>
            </a:extLst>
          </p:cNvPr>
          <p:cNvSpPr/>
          <p:nvPr/>
        </p:nvSpPr>
        <p:spPr>
          <a:xfrm>
            <a:off x="7648218" y="2557685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1AD65A-FEC1-F827-5E08-1A4407692928}"/>
              </a:ext>
            </a:extLst>
          </p:cNvPr>
          <p:cNvSpPr/>
          <p:nvPr/>
        </p:nvSpPr>
        <p:spPr>
          <a:xfrm>
            <a:off x="8089232" y="2541727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7A256DC-0C7C-4C15-1969-58F2AB49E62C}"/>
              </a:ext>
            </a:extLst>
          </p:cNvPr>
          <p:cNvSpPr/>
          <p:nvPr/>
        </p:nvSpPr>
        <p:spPr>
          <a:xfrm>
            <a:off x="10971733" y="3355144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8B2B7EF-216D-F099-E878-F27F69793B66}"/>
              </a:ext>
            </a:extLst>
          </p:cNvPr>
          <p:cNvSpPr/>
          <p:nvPr/>
        </p:nvSpPr>
        <p:spPr>
          <a:xfrm>
            <a:off x="10971733" y="3835909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006AD5-8AC1-EC65-1A6B-2B34492F7979}"/>
              </a:ext>
            </a:extLst>
          </p:cNvPr>
          <p:cNvSpPr/>
          <p:nvPr/>
        </p:nvSpPr>
        <p:spPr>
          <a:xfrm>
            <a:off x="10503980" y="4292379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1735B90-25BB-D452-999B-C89C7580E5BF}"/>
              </a:ext>
            </a:extLst>
          </p:cNvPr>
          <p:cNvSpPr/>
          <p:nvPr/>
        </p:nvSpPr>
        <p:spPr>
          <a:xfrm>
            <a:off x="9827930" y="4961220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F4FCB42-6C9E-3E4C-4B65-1EFB543FC3FE}"/>
              </a:ext>
            </a:extLst>
          </p:cNvPr>
          <p:cNvSpPr/>
          <p:nvPr/>
        </p:nvSpPr>
        <p:spPr>
          <a:xfrm>
            <a:off x="8972539" y="496932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C573594-64B1-5BD1-2E8D-D768C1AF2C5F}"/>
              </a:ext>
            </a:extLst>
          </p:cNvPr>
          <p:cNvSpPr/>
          <p:nvPr/>
        </p:nvSpPr>
        <p:spPr>
          <a:xfrm>
            <a:off x="6139967" y="4613480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E5AA97A-9E02-E9D7-9F25-1AEB0DFBF07F}"/>
              </a:ext>
            </a:extLst>
          </p:cNvPr>
          <p:cNvSpPr/>
          <p:nvPr/>
        </p:nvSpPr>
        <p:spPr>
          <a:xfrm>
            <a:off x="6749666" y="384076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494249-DC9C-C934-F460-E8E67B412EA3}"/>
              </a:ext>
            </a:extLst>
          </p:cNvPr>
          <p:cNvSpPr/>
          <p:nvPr/>
        </p:nvSpPr>
        <p:spPr>
          <a:xfrm>
            <a:off x="6129969" y="4721287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C786A2-45A1-B4A8-E2CD-2BE0A3C9381F}"/>
              </a:ext>
            </a:extLst>
          </p:cNvPr>
          <p:cNvSpPr/>
          <p:nvPr/>
        </p:nvSpPr>
        <p:spPr>
          <a:xfrm>
            <a:off x="7952910" y="4640567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3C9958-CD17-E325-5C3F-21D4134D0F06}"/>
              </a:ext>
            </a:extLst>
          </p:cNvPr>
          <p:cNvSpPr/>
          <p:nvPr/>
        </p:nvSpPr>
        <p:spPr>
          <a:xfrm>
            <a:off x="7081210" y="4788238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6160787-879B-6EB9-A5B5-B403D93E8C80}"/>
              </a:ext>
            </a:extLst>
          </p:cNvPr>
          <p:cNvSpPr/>
          <p:nvPr/>
        </p:nvSpPr>
        <p:spPr>
          <a:xfrm>
            <a:off x="6764645" y="4792223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B04897-0B7D-3721-E091-2D8CDCA1B8A2}"/>
              </a:ext>
            </a:extLst>
          </p:cNvPr>
          <p:cNvSpPr/>
          <p:nvPr/>
        </p:nvSpPr>
        <p:spPr>
          <a:xfrm>
            <a:off x="6828542" y="4621315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7801B49-8E22-6689-8851-3B6C59D13C09}"/>
              </a:ext>
            </a:extLst>
          </p:cNvPr>
          <p:cNvSpPr/>
          <p:nvPr/>
        </p:nvSpPr>
        <p:spPr>
          <a:xfrm>
            <a:off x="6357045" y="4740821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9DB58A4-BF18-7E51-9AD3-3A7E1B19EF50}"/>
              </a:ext>
            </a:extLst>
          </p:cNvPr>
          <p:cNvSpPr/>
          <p:nvPr/>
        </p:nvSpPr>
        <p:spPr>
          <a:xfrm>
            <a:off x="6749666" y="4210894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ADC91E-10ED-60B2-1D7F-C59946FD6ADE}"/>
              </a:ext>
            </a:extLst>
          </p:cNvPr>
          <p:cNvSpPr/>
          <p:nvPr/>
        </p:nvSpPr>
        <p:spPr>
          <a:xfrm>
            <a:off x="7140734" y="3043986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9D3BEB-7736-B132-0C25-AE2C796AC222}"/>
              </a:ext>
            </a:extLst>
          </p:cNvPr>
          <p:cNvSpPr/>
          <p:nvPr/>
        </p:nvSpPr>
        <p:spPr>
          <a:xfrm>
            <a:off x="7891950" y="2767878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2B47CE-3211-B2BA-91CD-818907F67A85}"/>
              </a:ext>
            </a:extLst>
          </p:cNvPr>
          <p:cNvSpPr/>
          <p:nvPr/>
        </p:nvSpPr>
        <p:spPr>
          <a:xfrm>
            <a:off x="8651471" y="2259533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33FDB8B-E6D9-FDAD-D77E-B68C51C0FD3F}"/>
              </a:ext>
            </a:extLst>
          </p:cNvPr>
          <p:cNvSpPr/>
          <p:nvPr/>
        </p:nvSpPr>
        <p:spPr>
          <a:xfrm>
            <a:off x="9652553" y="2466614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29F272-B557-763F-29C6-2046459CBC61}"/>
              </a:ext>
            </a:extLst>
          </p:cNvPr>
          <p:cNvSpPr/>
          <p:nvPr/>
        </p:nvSpPr>
        <p:spPr>
          <a:xfrm>
            <a:off x="9652553" y="2268978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FD26F13-3EB7-815B-1AD4-A39CAB206E1A}"/>
              </a:ext>
            </a:extLst>
          </p:cNvPr>
          <p:cNvSpPr/>
          <p:nvPr/>
        </p:nvSpPr>
        <p:spPr>
          <a:xfrm>
            <a:off x="9651117" y="2106490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41814A8-6470-642B-F202-292E07D30EFF}"/>
              </a:ext>
            </a:extLst>
          </p:cNvPr>
          <p:cNvSpPr/>
          <p:nvPr/>
        </p:nvSpPr>
        <p:spPr>
          <a:xfrm>
            <a:off x="9529197" y="1671340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CF08439-9242-90AA-C979-F53FAC3F8196}"/>
              </a:ext>
            </a:extLst>
          </p:cNvPr>
          <p:cNvSpPr/>
          <p:nvPr/>
        </p:nvSpPr>
        <p:spPr>
          <a:xfrm>
            <a:off x="6198311" y="4736974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1801E7-D043-10F1-E238-AD02C99E48EA}"/>
              </a:ext>
            </a:extLst>
          </p:cNvPr>
          <p:cNvSpPr/>
          <p:nvPr/>
        </p:nvSpPr>
        <p:spPr>
          <a:xfrm>
            <a:off x="10351652" y="5977829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F2B3D02-A50C-FA36-5BA5-F7230467A3EB}"/>
              </a:ext>
            </a:extLst>
          </p:cNvPr>
          <p:cNvCxnSpPr>
            <a:cxnSpLocks/>
            <a:endCxn id="45" idx="6"/>
          </p:cNvCxnSpPr>
          <p:nvPr/>
        </p:nvCxnSpPr>
        <p:spPr>
          <a:xfrm flipH="1">
            <a:off x="8013870" y="2320183"/>
            <a:ext cx="728478" cy="508655"/>
          </a:xfrm>
          <a:prstGeom prst="line">
            <a:avLst/>
          </a:prstGeom>
          <a:ln w="381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E574F17-7CD0-522C-F8BF-9E4243D511AF}"/>
              </a:ext>
            </a:extLst>
          </p:cNvPr>
          <p:cNvCxnSpPr>
            <a:cxnSpLocks/>
            <a:endCxn id="44" idx="3"/>
          </p:cNvCxnSpPr>
          <p:nvPr/>
        </p:nvCxnSpPr>
        <p:spPr>
          <a:xfrm flipH="1">
            <a:off x="7158589" y="2781454"/>
            <a:ext cx="587236" cy="366597"/>
          </a:xfrm>
          <a:prstGeom prst="line">
            <a:avLst/>
          </a:prstGeom>
          <a:ln w="381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0F8D1E0-6FAA-30B7-CF8D-3B2FBF271049}"/>
              </a:ext>
            </a:extLst>
          </p:cNvPr>
          <p:cNvCxnSpPr>
            <a:cxnSpLocks/>
          </p:cNvCxnSpPr>
          <p:nvPr/>
        </p:nvCxnSpPr>
        <p:spPr>
          <a:xfrm flipH="1">
            <a:off x="6844324" y="3114663"/>
            <a:ext cx="342689" cy="1079892"/>
          </a:xfrm>
          <a:prstGeom prst="line">
            <a:avLst/>
          </a:prstGeom>
          <a:ln w="381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7B8C58C-CB1A-B189-7E91-617D4F478E33}"/>
              </a:ext>
            </a:extLst>
          </p:cNvPr>
          <p:cNvCxnSpPr>
            <a:cxnSpLocks/>
            <a:stCxn id="45" idx="6"/>
          </p:cNvCxnSpPr>
          <p:nvPr/>
        </p:nvCxnSpPr>
        <p:spPr>
          <a:xfrm flipH="1" flipV="1">
            <a:off x="7738160" y="2788896"/>
            <a:ext cx="275710" cy="39942"/>
          </a:xfrm>
          <a:prstGeom prst="line">
            <a:avLst/>
          </a:prstGeom>
          <a:ln w="381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114230A-D143-C7C2-8299-DBB3E3B756E3}"/>
              </a:ext>
            </a:extLst>
          </p:cNvPr>
          <p:cNvSpPr txBox="1"/>
          <p:nvPr/>
        </p:nvSpPr>
        <p:spPr>
          <a:xfrm>
            <a:off x="720553" y="3429517"/>
            <a:ext cx="3823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4000" b="1" dirty="0">
              <a:solidFill>
                <a:prstClr val="white"/>
              </a:solidFill>
              <a:latin typeface="Proxima Nova Rg" panose="02000506030000020004" pitchFamily="2" charset="77"/>
              <a:cs typeface="Poppins SemiBold" panose="000007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Hvernig reisum við þessar línur?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4000" b="1" dirty="0">
              <a:solidFill>
                <a:prstClr val="white"/>
              </a:solidFill>
              <a:latin typeface="Proxima Nova Rg" panose="02000506030000020004" pitchFamily="2" charset="77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wer line in a grassy area&#10;&#10;AI-generated content may be incorrect.">
            <a:extLst>
              <a:ext uri="{FF2B5EF4-FFF2-40B4-BE49-F238E27FC236}">
                <a16:creationId xmlns:a16="http://schemas.microsoft.com/office/drawing/2014/main" id="{9415A46B-FDD6-60C4-FC99-5DF1C1591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b="176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779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road in a forest&#10;&#10;AI-generated content may be incorrect.">
            <a:extLst>
              <a:ext uri="{FF2B5EF4-FFF2-40B4-BE49-F238E27FC236}">
                <a16:creationId xmlns:a16="http://schemas.microsoft.com/office/drawing/2014/main" id="{21BC74CA-F963-E1E8-AB56-9D7069FCC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1981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39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BE10A-4CE0-AF79-348C-E49A698FA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958FC-6DE0-D37C-E596-C8F218F368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402372-2892-29C9-3668-4E710783236C}"/>
              </a:ext>
            </a:extLst>
          </p:cNvPr>
          <p:cNvSpPr/>
          <p:nvPr/>
        </p:nvSpPr>
        <p:spPr>
          <a:xfrm>
            <a:off x="7242784" y="3465122"/>
            <a:ext cx="2514600" cy="24022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BDDD16-577B-A3CD-7CE7-A6DD41920EEC}"/>
              </a:ext>
            </a:extLst>
          </p:cNvPr>
          <p:cNvSpPr/>
          <p:nvPr/>
        </p:nvSpPr>
        <p:spPr>
          <a:xfrm>
            <a:off x="4597557" y="3465122"/>
            <a:ext cx="2514600" cy="24022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5E915-03D5-9147-7F9F-9F40D777B261}"/>
              </a:ext>
            </a:extLst>
          </p:cNvPr>
          <p:cNvSpPr/>
          <p:nvPr/>
        </p:nvSpPr>
        <p:spPr>
          <a:xfrm>
            <a:off x="1952329" y="3465122"/>
            <a:ext cx="2514600" cy="24022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7083C-C041-57FA-4FDC-A8FCA9121A17}"/>
              </a:ext>
            </a:extLst>
          </p:cNvPr>
          <p:cNvSpPr/>
          <p:nvPr/>
        </p:nvSpPr>
        <p:spPr>
          <a:xfrm>
            <a:off x="7242784" y="946898"/>
            <a:ext cx="2514600" cy="24022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65CB1F-FE39-0F61-0640-D80B8D8C1A0D}"/>
              </a:ext>
            </a:extLst>
          </p:cNvPr>
          <p:cNvSpPr/>
          <p:nvPr/>
        </p:nvSpPr>
        <p:spPr>
          <a:xfrm>
            <a:off x="4597557" y="946897"/>
            <a:ext cx="2514600" cy="24022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Prevalence">
            <a:extLst>
              <a:ext uri="{FF2B5EF4-FFF2-40B4-BE49-F238E27FC236}">
                <a16:creationId xmlns:a16="http://schemas.microsoft.com/office/drawing/2014/main" id="{6B7F549C-0C23-B632-DB3F-50B4CD13EA0F}"/>
              </a:ext>
            </a:extLst>
          </p:cNvPr>
          <p:cNvSpPr/>
          <p:nvPr/>
        </p:nvSpPr>
        <p:spPr>
          <a:xfrm>
            <a:off x="4871938" y="4394406"/>
            <a:ext cx="196583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Lt" panose="02000506030000020004" pitchFamily="2" charset="77"/>
                <a:cs typeface="Poppins SemiBold" panose="00000700000000000000" pitchFamily="2" charset="0"/>
                <a:sym typeface="Montserrat SemiBold"/>
              </a:rPr>
              <a:t>Endurgreiðslutími</a:t>
            </a:r>
          </a:p>
        </p:txBody>
      </p:sp>
      <p:sp>
        <p:nvSpPr>
          <p:cNvPr id="26" name="Reliability">
            <a:extLst>
              <a:ext uri="{FF2B5EF4-FFF2-40B4-BE49-F238E27FC236}">
                <a16:creationId xmlns:a16="http://schemas.microsoft.com/office/drawing/2014/main" id="{EC52281B-0B91-5CF2-AE9A-E61A32087CEF}"/>
              </a:ext>
            </a:extLst>
          </p:cNvPr>
          <p:cNvSpPr/>
          <p:nvPr/>
        </p:nvSpPr>
        <p:spPr>
          <a:xfrm>
            <a:off x="5207000" y="1875629"/>
            <a:ext cx="1357385" cy="19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Lt" panose="02000506030000020004" pitchFamily="2" charset="77"/>
                <a:cs typeface="Poppins SemiBold" panose="00000700000000000000" pitchFamily="2" charset="0"/>
                <a:sym typeface="Montserrat SemiBold"/>
              </a:rPr>
              <a:t>Fjárfestingar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Lt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27" name="Superior Quality">
            <a:extLst>
              <a:ext uri="{FF2B5EF4-FFF2-40B4-BE49-F238E27FC236}">
                <a16:creationId xmlns:a16="http://schemas.microsoft.com/office/drawing/2014/main" id="{5469D30E-70E0-836B-B0C0-F261F9858E6A}"/>
              </a:ext>
            </a:extLst>
          </p:cNvPr>
          <p:cNvSpPr/>
          <p:nvPr/>
        </p:nvSpPr>
        <p:spPr>
          <a:xfrm>
            <a:off x="2348885" y="4393508"/>
            <a:ext cx="1721490" cy="19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Lt" panose="02000506030000020004" pitchFamily="2" charset="77"/>
                <a:cs typeface="Poppins SemiBold" panose="00000700000000000000" pitchFamily="2" charset="0"/>
                <a:sym typeface="Montserrat SemiBold"/>
              </a:rPr>
              <a:t>Gjaldskrá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Lt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28" name="Happy Customers">
            <a:extLst>
              <a:ext uri="{FF2B5EF4-FFF2-40B4-BE49-F238E27FC236}">
                <a16:creationId xmlns:a16="http://schemas.microsoft.com/office/drawing/2014/main" id="{38394171-7AC7-FD6A-EB8C-512DEA412C48}"/>
              </a:ext>
            </a:extLst>
          </p:cNvPr>
          <p:cNvSpPr/>
          <p:nvPr/>
        </p:nvSpPr>
        <p:spPr>
          <a:xfrm>
            <a:off x="7542022" y="1867958"/>
            <a:ext cx="1916124" cy="19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Lt" panose="02000506030000020004" pitchFamily="2" charset="77"/>
                <a:cs typeface="Poppins SemiBold" panose="00000700000000000000" pitchFamily="2" charset="0"/>
                <a:sym typeface="Montserrat SemiBold"/>
              </a:rPr>
              <a:t>Flutt orka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Lt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5F2948-93F8-95D1-1948-B50067ED7ED5}"/>
              </a:ext>
            </a:extLst>
          </p:cNvPr>
          <p:cNvSpPr txBox="1"/>
          <p:nvPr/>
        </p:nvSpPr>
        <p:spPr>
          <a:xfrm>
            <a:off x="4871939" y="2658950"/>
            <a:ext cx="1965837" cy="27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(ma.kr)</a:t>
            </a:r>
          </a:p>
        </p:txBody>
      </p:sp>
      <p:sp>
        <p:nvSpPr>
          <p:cNvPr id="54" name="Prevalence">
            <a:extLst>
              <a:ext uri="{FF2B5EF4-FFF2-40B4-BE49-F238E27FC236}">
                <a16:creationId xmlns:a16="http://schemas.microsoft.com/office/drawing/2014/main" id="{B48AE12C-DB7A-9C10-C8F3-581FE5577816}"/>
              </a:ext>
            </a:extLst>
          </p:cNvPr>
          <p:cNvSpPr/>
          <p:nvPr/>
        </p:nvSpPr>
        <p:spPr>
          <a:xfrm>
            <a:off x="7614016" y="4393508"/>
            <a:ext cx="1772136" cy="19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Lt" panose="02000506030000020004" pitchFamily="2" charset="77"/>
                <a:cs typeface="Poppins SemiBold" panose="00000700000000000000" pitchFamily="2" charset="0"/>
                <a:sym typeface="Montserrat SemiBold"/>
              </a:rPr>
              <a:t>Ábati uppbyggingar</a:t>
            </a:r>
          </a:p>
        </p:txBody>
      </p:sp>
      <p:sp>
        <p:nvSpPr>
          <p:cNvPr id="8" name="Reliability">
            <a:extLst>
              <a:ext uri="{FF2B5EF4-FFF2-40B4-BE49-F238E27FC236}">
                <a16:creationId xmlns:a16="http://schemas.microsoft.com/office/drawing/2014/main" id="{EC41B479-33C4-F87C-88D7-392C775C0ED0}"/>
              </a:ext>
            </a:extLst>
          </p:cNvPr>
          <p:cNvSpPr/>
          <p:nvPr/>
        </p:nvSpPr>
        <p:spPr>
          <a:xfrm>
            <a:off x="4597557" y="2281073"/>
            <a:ext cx="25146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2" charset="77"/>
                <a:cs typeface="Poppins SemiBold" panose="00000700000000000000" pitchFamily="2" charset="0"/>
                <a:sym typeface="Montserrat SemiBold"/>
              </a:rPr>
              <a:t>119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Th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74CDA-0774-CF01-187F-2D96FF556BD3}"/>
              </a:ext>
            </a:extLst>
          </p:cNvPr>
          <p:cNvSpPr txBox="1"/>
          <p:nvPr/>
        </p:nvSpPr>
        <p:spPr>
          <a:xfrm>
            <a:off x="7519679" y="2658950"/>
            <a:ext cx="1965837" cy="47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is-IS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GWst</a:t>
            </a: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fram til ársins 2050</a:t>
            </a:r>
          </a:p>
        </p:txBody>
      </p:sp>
      <p:sp>
        <p:nvSpPr>
          <p:cNvPr id="10" name="Reliability">
            <a:extLst>
              <a:ext uri="{FF2B5EF4-FFF2-40B4-BE49-F238E27FC236}">
                <a16:creationId xmlns:a16="http://schemas.microsoft.com/office/drawing/2014/main" id="{5FDF8ABD-C56A-B550-50BE-062EB55C7CC1}"/>
              </a:ext>
            </a:extLst>
          </p:cNvPr>
          <p:cNvSpPr/>
          <p:nvPr/>
        </p:nvSpPr>
        <p:spPr>
          <a:xfrm>
            <a:off x="7245297" y="2281073"/>
            <a:ext cx="25146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2" charset="77"/>
                <a:cs typeface="Poppins SemiBold" panose="00000700000000000000" pitchFamily="2" charset="0"/>
                <a:sym typeface="Montserrat SemiBold"/>
              </a:rPr>
              <a:t>18.706 &gt; 36.034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Th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ABB7C-9A5C-E532-B01B-34D2C792CEC4}"/>
              </a:ext>
            </a:extLst>
          </p:cNvPr>
          <p:cNvSpPr txBox="1"/>
          <p:nvPr/>
        </p:nvSpPr>
        <p:spPr>
          <a:xfrm>
            <a:off x="2162329" y="5158060"/>
            <a:ext cx="2157720" cy="27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2026 – 2028 tímabil raunlækkunar</a:t>
            </a:r>
          </a:p>
        </p:txBody>
      </p:sp>
      <p:sp>
        <p:nvSpPr>
          <p:cNvPr id="19" name="Reliability">
            <a:extLst>
              <a:ext uri="{FF2B5EF4-FFF2-40B4-BE49-F238E27FC236}">
                <a16:creationId xmlns:a16="http://schemas.microsoft.com/office/drawing/2014/main" id="{F29B6E55-0FDB-6A30-4111-3B2361B5B2D7}"/>
              </a:ext>
            </a:extLst>
          </p:cNvPr>
          <p:cNvSpPr/>
          <p:nvPr/>
        </p:nvSpPr>
        <p:spPr>
          <a:xfrm>
            <a:off x="1952329" y="4752483"/>
            <a:ext cx="2514600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2" charset="77"/>
                <a:cs typeface="Poppins SemiBold" panose="00000700000000000000" pitchFamily="2" charset="0"/>
                <a:sym typeface="Montserrat SemiBold"/>
              </a:rPr>
              <a:t>&lt; verðlagi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Th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37" name="Reliability">
            <a:extLst>
              <a:ext uri="{FF2B5EF4-FFF2-40B4-BE49-F238E27FC236}">
                <a16:creationId xmlns:a16="http://schemas.microsoft.com/office/drawing/2014/main" id="{0F0EC1EC-09AD-BB86-01DE-ABD33481256E}"/>
              </a:ext>
            </a:extLst>
          </p:cNvPr>
          <p:cNvSpPr/>
          <p:nvPr/>
        </p:nvSpPr>
        <p:spPr>
          <a:xfrm>
            <a:off x="4597557" y="4778923"/>
            <a:ext cx="2514600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2" charset="77"/>
                <a:cs typeface="Poppins SemiBold" panose="00000700000000000000" pitchFamily="2" charset="0"/>
                <a:sym typeface="Montserrat SemiBold"/>
              </a:rPr>
              <a:t>4 - 13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Th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sp>
        <p:nvSpPr>
          <p:cNvPr id="41" name="Reliability">
            <a:extLst>
              <a:ext uri="{FF2B5EF4-FFF2-40B4-BE49-F238E27FC236}">
                <a16:creationId xmlns:a16="http://schemas.microsoft.com/office/drawing/2014/main" id="{5B32FB9C-E28C-9F94-ECAC-A71FAB6BCCCF}"/>
              </a:ext>
            </a:extLst>
          </p:cNvPr>
          <p:cNvSpPr/>
          <p:nvPr/>
        </p:nvSpPr>
        <p:spPr>
          <a:xfrm>
            <a:off x="7242781" y="4778923"/>
            <a:ext cx="2514600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55700">
              <a:lnSpc>
                <a:spcPct val="90000"/>
              </a:lnSpc>
              <a:defRPr sz="3600">
                <a:solidFill>
                  <a:srgbClr val="323C4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Th" panose="02000506030000020004" pitchFamily="2" charset="77"/>
                <a:cs typeface="Poppins SemiBold" panose="00000700000000000000" pitchFamily="2" charset="0"/>
                <a:sym typeface="Montserrat SemiBold"/>
              </a:rPr>
              <a:t>200 - 2300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Th" panose="02000506030000020004" pitchFamily="2" charset="77"/>
              <a:cs typeface="Poppins SemiBold" panose="00000700000000000000" pitchFamily="2" charset="0"/>
              <a:sym typeface="Montserrat SemiBold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A5BAEB-9C4D-0EB4-C56C-2676CEAA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0" t="27280" r="53694"/>
          <a:stretch/>
        </p:blipFill>
        <p:spPr>
          <a:xfrm>
            <a:off x="10312400" y="-9783"/>
            <a:ext cx="1879601" cy="6880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6D556-288D-259F-8C8B-FB0DA8EED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10" y="1317091"/>
            <a:ext cx="320766" cy="373392"/>
          </a:xfrm>
          <a:prstGeom prst="rect">
            <a:avLst/>
          </a:prstGeom>
        </p:spPr>
      </p:pic>
      <p:pic>
        <p:nvPicPr>
          <p:cNvPr id="11" name="Picture 10" descr="Coins outline">
            <a:extLst>
              <a:ext uri="{FF2B5EF4-FFF2-40B4-BE49-F238E27FC236}">
                <a16:creationId xmlns:a16="http://schemas.microsoft.com/office/drawing/2014/main" id="{CCA33220-875F-A118-921D-3420063A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76397" y="1355038"/>
            <a:ext cx="374218" cy="374218"/>
          </a:xfrm>
          <a:prstGeom prst="rect">
            <a:avLst/>
          </a:prstGeom>
        </p:spPr>
      </p:pic>
      <p:pic>
        <p:nvPicPr>
          <p:cNvPr id="13" name="Picture 12" descr="Hourglass 60% with solid fill">
            <a:extLst>
              <a:ext uri="{FF2B5EF4-FFF2-40B4-BE49-F238E27FC236}">
                <a16:creationId xmlns:a16="http://schemas.microsoft.com/office/drawing/2014/main" id="{EDC592E1-B334-DA8F-9B73-A4BFA6E35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76397" y="3828425"/>
            <a:ext cx="374218" cy="374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66DB4A-6A2B-1CF7-0400-3DA37E253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637" y="3783768"/>
            <a:ext cx="471514" cy="422141"/>
          </a:xfrm>
          <a:prstGeom prst="rect">
            <a:avLst/>
          </a:prstGeom>
        </p:spPr>
      </p:pic>
      <p:pic>
        <p:nvPicPr>
          <p:cNvPr id="33" name="Picture 32" descr="Piggy Bank outline">
            <a:extLst>
              <a:ext uri="{FF2B5EF4-FFF2-40B4-BE49-F238E27FC236}">
                <a16:creationId xmlns:a16="http://schemas.microsoft.com/office/drawing/2014/main" id="{26537999-728D-68FB-7A92-CCB1745FE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76494" y="3757362"/>
            <a:ext cx="474784" cy="47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ADB5D-CF3E-A763-EB92-68DB13FE550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7240"/>
          <a:stretch/>
        </p:blipFill>
        <p:spPr>
          <a:xfrm>
            <a:off x="-4" y="1876265"/>
            <a:ext cx="2133603" cy="126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75F96B-952C-ADF7-4A54-6D20D8A9D67B}"/>
              </a:ext>
            </a:extLst>
          </p:cNvPr>
          <p:cNvSpPr txBox="1"/>
          <p:nvPr/>
        </p:nvSpPr>
        <p:spPr>
          <a:xfrm>
            <a:off x="767451" y="1506357"/>
            <a:ext cx="3177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Við flytjum lífsgæði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E3D08-28E8-D252-5B36-808F978F55EA}"/>
              </a:ext>
            </a:extLst>
          </p:cNvPr>
          <p:cNvSpPr txBox="1"/>
          <p:nvPr/>
        </p:nvSpPr>
        <p:spPr>
          <a:xfrm>
            <a:off x="4871938" y="5158060"/>
            <a:ext cx="1965837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(ár)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kumimoji="0" lang="is-IS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yrir</a:t>
            </a: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40 – 70 ára líftíma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8C1E9F-5DEC-498B-1DC6-5D2F2A7EE7D3}"/>
              </a:ext>
            </a:extLst>
          </p:cNvPr>
          <p:cNvSpPr txBox="1"/>
          <p:nvPr/>
        </p:nvSpPr>
        <p:spPr>
          <a:xfrm>
            <a:off x="7517165" y="5258192"/>
            <a:ext cx="1965837" cy="47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(ma.kr)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fram til ársins 2050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FB8B2-E9E8-B753-77D5-44D7F70E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97" y="1259941"/>
            <a:ext cx="320766" cy="3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EFB1-7436-4A36-1AD6-7F418E255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DAABF6-8E9A-A969-65BA-F55B16DB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err="1"/>
              <a:t>Kerfisáætlun</a:t>
            </a:r>
            <a:r>
              <a:rPr lang="en-US"/>
              <a:t> </a:t>
            </a:r>
            <a:br>
              <a:rPr lang="en-US"/>
            </a:br>
            <a:r>
              <a:rPr lang="en-US"/>
              <a:t>er í </a:t>
            </a:r>
            <a:r>
              <a:rPr lang="en-US" err="1"/>
              <a:t>kynningu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797A998-CAE8-CDD5-1095-1DEE499B2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is-IS" dirty="0"/>
              <a:t>www.landsnet.is/kerfisaaetlun</a:t>
            </a:r>
          </a:p>
          <a:p>
            <a:r>
              <a:rPr lang="is-IS" dirty="0"/>
              <a:t>og í Skipulagsgáttinni</a:t>
            </a:r>
          </a:p>
          <a:p>
            <a:r>
              <a:rPr lang="is-IS" dirty="0"/>
              <a:t>Opið fyrir athugasemdir til 31.05.2025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EE355-2CE1-C9F8-2B8E-844942F0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56" y="1825625"/>
            <a:ext cx="4848288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648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2981F0-E3BB-A4FF-C5DA-CACB065C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Takk fyrir</a:t>
            </a:r>
          </a:p>
        </p:txBody>
      </p:sp>
    </p:spTree>
    <p:extLst>
      <p:ext uri="{BB962C8B-B14F-4D97-AF65-F5344CB8AC3E}">
        <p14:creationId xmlns:p14="http://schemas.microsoft.com/office/powerpoint/2010/main" val="43632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C4130-A1D4-D44F-7E1A-7E28AC2F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84222B-5887-8A59-E3B2-98D3A04B0540}"/>
              </a:ext>
            </a:extLst>
          </p:cNvPr>
          <p:cNvSpPr/>
          <p:nvPr/>
        </p:nvSpPr>
        <p:spPr>
          <a:xfrm>
            <a:off x="4882100" y="0"/>
            <a:ext cx="7309899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C0566-DAAE-713C-FEF2-EA484AE930AF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D79186-3A15-7AAD-D361-B2D5ECEE7AE7}"/>
              </a:ext>
            </a:extLst>
          </p:cNvPr>
          <p:cNvGrpSpPr/>
          <p:nvPr/>
        </p:nvGrpSpPr>
        <p:grpSpPr>
          <a:xfrm>
            <a:off x="10645053" y="5160875"/>
            <a:ext cx="1003261" cy="810671"/>
            <a:chOff x="10462161" y="5160875"/>
            <a:chExt cx="1003261" cy="8106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0645C9-18C6-F498-6F7C-B7C4F22EA6AF}"/>
                </a:ext>
              </a:extLst>
            </p:cNvPr>
            <p:cNvSpPr txBox="1"/>
            <p:nvPr/>
          </p:nvSpPr>
          <p:spPr>
            <a:xfrm>
              <a:off x="10902313" y="5160875"/>
              <a:ext cx="563109" cy="81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220 kV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132 kV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66 kV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33 kV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3D5670-CCC8-1D78-5505-C924AC50937B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861801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FFC44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62E00CA-C887-8770-F876-61317A621B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689609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3FA4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F8F773-09CE-9E39-08E3-50D6AF267EF3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505541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EC2B2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06DCD-AC2A-C9BA-C085-D707F26DE4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321473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BACD4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408FA43-4285-1878-87B8-4FCC49DF90D4}"/>
              </a:ext>
            </a:extLst>
          </p:cNvPr>
          <p:cNvSpPr txBox="1"/>
          <p:nvPr/>
        </p:nvSpPr>
        <p:spPr>
          <a:xfrm>
            <a:off x="736056" y="2708076"/>
            <a:ext cx="4007749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Tryggir samkeppnishæfni þjóðarinnar.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Lykilatriði fyrir núverandi og  framtíðarþróun íslensks samfélags og atvinnulífs til lengri tíma.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Forsenda fyrir orkuskipti og græna framtíð.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Proxima Nova Rg" panose="02000506030000020004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C100F2-96EB-E646-F1DE-E3A33E15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55"/>
          <a:stretch/>
        </p:blipFill>
        <p:spPr>
          <a:xfrm>
            <a:off x="-4288" y="1506902"/>
            <a:ext cx="2137887" cy="12609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20EE2C-FF19-F6DC-EBB4-3BFAB49B5EC0}"/>
              </a:ext>
            </a:extLst>
          </p:cNvPr>
          <p:cNvSpPr txBox="1"/>
          <p:nvPr/>
        </p:nvSpPr>
        <p:spPr>
          <a:xfrm>
            <a:off x="767452" y="1136994"/>
            <a:ext cx="3735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Lífæð Íslands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03872-9B37-7F57-19C4-5E8FF8D8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14" y="1131764"/>
            <a:ext cx="6621868" cy="4568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7FEF8-5DE5-766E-C967-A0D9F4E5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354" y="1603231"/>
            <a:ext cx="6141085" cy="4083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D6720-1459-3F22-1639-76C99310E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868" y="1963311"/>
            <a:ext cx="5375213" cy="3457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26B50-DF3E-ED24-B29B-0B8984499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12" y="1689332"/>
            <a:ext cx="5477155" cy="32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0C5D4-EDD9-F535-CEE4-4C85278F9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EFCCC-8075-1348-6F92-98F7D35E77B4}"/>
              </a:ext>
            </a:extLst>
          </p:cNvPr>
          <p:cNvSpPr/>
          <p:nvPr/>
        </p:nvSpPr>
        <p:spPr>
          <a:xfrm>
            <a:off x="4882100" y="0"/>
            <a:ext cx="7309899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EA182-D17F-8BFA-AF84-F021697A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93" y="1131764"/>
            <a:ext cx="6621868" cy="45686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63DD64-B183-7842-ACCB-6624567AFC9F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04A95E-7C77-E7F7-1EB7-BE8816E9C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33988-10F7-FFFD-B958-56E1A8244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894" y="1688887"/>
            <a:ext cx="5199996" cy="3394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2151CF-1C33-C2A0-0680-AB78824BA299}"/>
              </a:ext>
            </a:extLst>
          </p:cNvPr>
          <p:cNvSpPr txBox="1"/>
          <p:nvPr/>
        </p:nvSpPr>
        <p:spPr>
          <a:xfrm>
            <a:off x="10469164" y="5160875"/>
            <a:ext cx="856928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10-30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30-70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70-150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150-300 MW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84A1B6-8194-82A2-8CE6-BB970BEF62B3}"/>
              </a:ext>
            </a:extLst>
          </p:cNvPr>
          <p:cNvSpPr/>
          <p:nvPr/>
        </p:nvSpPr>
        <p:spPr>
          <a:xfrm>
            <a:off x="10359025" y="5254668"/>
            <a:ext cx="112735" cy="112735"/>
          </a:xfrm>
          <a:prstGeom prst="ellipse">
            <a:avLst/>
          </a:prstGeom>
          <a:solidFill>
            <a:srgbClr val="FF2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5C39D7-E495-C16B-3BD6-FA724B430086}"/>
              </a:ext>
            </a:extLst>
          </p:cNvPr>
          <p:cNvSpPr/>
          <p:nvPr/>
        </p:nvSpPr>
        <p:spPr>
          <a:xfrm>
            <a:off x="10359025" y="5436720"/>
            <a:ext cx="112735" cy="112735"/>
          </a:xfrm>
          <a:prstGeom prst="ellipse">
            <a:avLst/>
          </a:prstGeom>
          <a:solidFill>
            <a:srgbClr val="FA7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F7B97A-1AEB-7411-15FE-76F10F5E582B}"/>
              </a:ext>
            </a:extLst>
          </p:cNvPr>
          <p:cNvSpPr/>
          <p:nvPr/>
        </p:nvSpPr>
        <p:spPr>
          <a:xfrm>
            <a:off x="10359025" y="5627047"/>
            <a:ext cx="112735" cy="112735"/>
          </a:xfrm>
          <a:prstGeom prst="ellipse">
            <a:avLst/>
          </a:prstGeom>
          <a:solidFill>
            <a:srgbClr val="FD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D375B3-FB04-5012-E79C-1ED50EEF3B8A}"/>
              </a:ext>
            </a:extLst>
          </p:cNvPr>
          <p:cNvSpPr/>
          <p:nvPr/>
        </p:nvSpPr>
        <p:spPr>
          <a:xfrm>
            <a:off x="10359025" y="5804962"/>
            <a:ext cx="112735" cy="112735"/>
          </a:xfrm>
          <a:prstGeom prst="ellipse">
            <a:avLst/>
          </a:prstGeom>
          <a:solidFill>
            <a:srgbClr val="0E8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83CAAF-EFDC-152A-17F4-D436F731E8B8}"/>
              </a:ext>
            </a:extLst>
          </p:cNvPr>
          <p:cNvSpPr/>
          <p:nvPr/>
        </p:nvSpPr>
        <p:spPr>
          <a:xfrm>
            <a:off x="10359025" y="5987014"/>
            <a:ext cx="112735" cy="112735"/>
          </a:xfrm>
          <a:prstGeom prst="ellipse">
            <a:avLst/>
          </a:prstGeom>
          <a:solidFill>
            <a:srgbClr val="521C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579293-77C4-7544-E8C9-540675733049}"/>
              </a:ext>
            </a:extLst>
          </p:cNvPr>
          <p:cNvSpPr/>
          <p:nvPr/>
        </p:nvSpPr>
        <p:spPr>
          <a:xfrm>
            <a:off x="8651955" y="2269863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8C136E9-5BB7-6491-F78F-34AC080ACFD6}"/>
              </a:ext>
            </a:extLst>
          </p:cNvPr>
          <p:cNvSpPr/>
          <p:nvPr/>
        </p:nvSpPr>
        <p:spPr>
          <a:xfrm>
            <a:off x="9510774" y="1677308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CF35DB-00DE-CF8C-B859-3B03B4857AF9}"/>
              </a:ext>
            </a:extLst>
          </p:cNvPr>
          <p:cNvSpPr/>
          <p:nvPr/>
        </p:nvSpPr>
        <p:spPr>
          <a:xfrm>
            <a:off x="9661381" y="2129129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F820FA-684D-9A66-3DA4-0A00410FB75D}"/>
              </a:ext>
            </a:extLst>
          </p:cNvPr>
          <p:cNvSpPr/>
          <p:nvPr/>
        </p:nvSpPr>
        <p:spPr>
          <a:xfrm>
            <a:off x="9661381" y="2268978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C3D058-05BE-E142-AE9A-913363F15F10}"/>
              </a:ext>
            </a:extLst>
          </p:cNvPr>
          <p:cNvSpPr/>
          <p:nvPr/>
        </p:nvSpPr>
        <p:spPr>
          <a:xfrm>
            <a:off x="9661381" y="2484131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CBB3AF-CE7B-267D-BEC3-2F27651CDC25}"/>
              </a:ext>
            </a:extLst>
          </p:cNvPr>
          <p:cNvSpPr/>
          <p:nvPr/>
        </p:nvSpPr>
        <p:spPr>
          <a:xfrm>
            <a:off x="10557852" y="3373430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ED56D3-4126-B14D-6C87-92A81810CACA}"/>
              </a:ext>
            </a:extLst>
          </p:cNvPr>
          <p:cNvSpPr/>
          <p:nvPr/>
        </p:nvSpPr>
        <p:spPr>
          <a:xfrm>
            <a:off x="10986495" y="3373430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2C8285-DBA2-9355-65BB-E94338AE8B10}"/>
              </a:ext>
            </a:extLst>
          </p:cNvPr>
          <p:cNvSpPr/>
          <p:nvPr/>
        </p:nvSpPr>
        <p:spPr>
          <a:xfrm>
            <a:off x="10986495" y="3853939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4607E4C-307D-AAEE-E410-DBD3D9AC44B0}"/>
              </a:ext>
            </a:extLst>
          </p:cNvPr>
          <p:cNvSpPr/>
          <p:nvPr/>
        </p:nvSpPr>
        <p:spPr>
          <a:xfrm>
            <a:off x="10509572" y="4298589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6B815F-7ADF-2A97-BCA9-346D9B6301E2}"/>
              </a:ext>
            </a:extLst>
          </p:cNvPr>
          <p:cNvSpPr/>
          <p:nvPr/>
        </p:nvSpPr>
        <p:spPr>
          <a:xfrm>
            <a:off x="9831840" y="4979906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3960733-4CB4-2799-380C-39740BAB2080}"/>
              </a:ext>
            </a:extLst>
          </p:cNvPr>
          <p:cNvSpPr/>
          <p:nvPr/>
        </p:nvSpPr>
        <p:spPr>
          <a:xfrm>
            <a:off x="8964057" y="4979906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CDABC0-9812-7794-1895-3F0463C793C7}"/>
              </a:ext>
            </a:extLst>
          </p:cNvPr>
          <p:cNvSpPr/>
          <p:nvPr/>
        </p:nvSpPr>
        <p:spPr>
          <a:xfrm>
            <a:off x="8096273" y="254867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0EC9E34-49E7-BB83-9A72-346D93666CD7}"/>
              </a:ext>
            </a:extLst>
          </p:cNvPr>
          <p:cNvSpPr/>
          <p:nvPr/>
        </p:nvSpPr>
        <p:spPr>
          <a:xfrm>
            <a:off x="7640866" y="254867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CB180F5-2305-E35E-911A-9452FB20B27D}"/>
              </a:ext>
            </a:extLst>
          </p:cNvPr>
          <p:cNvSpPr/>
          <p:nvPr/>
        </p:nvSpPr>
        <p:spPr>
          <a:xfrm>
            <a:off x="6722880" y="2692112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7D0FB11-1BB6-0CD5-B181-96795BC0E770}"/>
              </a:ext>
            </a:extLst>
          </p:cNvPr>
          <p:cNvSpPr/>
          <p:nvPr/>
        </p:nvSpPr>
        <p:spPr>
          <a:xfrm>
            <a:off x="6722880" y="306145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8F008A-73B4-3A38-5A16-C37C62BEBFF7}"/>
              </a:ext>
            </a:extLst>
          </p:cNvPr>
          <p:cNvSpPr/>
          <p:nvPr/>
        </p:nvSpPr>
        <p:spPr>
          <a:xfrm>
            <a:off x="7135257" y="306145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767A64A-F4E2-4E92-D199-FEC3167D0E7B}"/>
              </a:ext>
            </a:extLst>
          </p:cNvPr>
          <p:cNvSpPr/>
          <p:nvPr/>
        </p:nvSpPr>
        <p:spPr>
          <a:xfrm>
            <a:off x="5862269" y="2161401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A668305-6D4B-24A4-47DB-4B3F7CF38469}"/>
              </a:ext>
            </a:extLst>
          </p:cNvPr>
          <p:cNvSpPr/>
          <p:nvPr/>
        </p:nvSpPr>
        <p:spPr>
          <a:xfrm>
            <a:off x="6755153" y="3850351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3B8A9E1-0D23-4F54-F0DA-6037711D6AAD}"/>
              </a:ext>
            </a:extLst>
          </p:cNvPr>
          <p:cNvSpPr/>
          <p:nvPr/>
        </p:nvSpPr>
        <p:spPr>
          <a:xfrm>
            <a:off x="7877535" y="2781759"/>
            <a:ext cx="121920" cy="121920"/>
          </a:xfrm>
          <a:prstGeom prst="ellipse">
            <a:avLst/>
          </a:prstGeom>
          <a:solidFill>
            <a:srgbClr val="FA7234"/>
          </a:solidFill>
          <a:ln>
            <a:noFill/>
          </a:ln>
          <a:effectLst>
            <a:glow rad="228600">
              <a:srgbClr val="FA7234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790206-7BD0-0540-C869-74B782F91C82}"/>
              </a:ext>
            </a:extLst>
          </p:cNvPr>
          <p:cNvSpPr/>
          <p:nvPr/>
        </p:nvSpPr>
        <p:spPr>
          <a:xfrm>
            <a:off x="6837628" y="4635659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96BD29D-A8C0-CC4A-939E-D561CF874ADD}"/>
              </a:ext>
            </a:extLst>
          </p:cNvPr>
          <p:cNvSpPr/>
          <p:nvPr/>
        </p:nvSpPr>
        <p:spPr>
          <a:xfrm>
            <a:off x="6755152" y="480419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D3C86E-3464-C47A-E370-2EF0487AFFC1}"/>
              </a:ext>
            </a:extLst>
          </p:cNvPr>
          <p:cNvSpPr/>
          <p:nvPr/>
        </p:nvSpPr>
        <p:spPr>
          <a:xfrm>
            <a:off x="6371463" y="474323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A154503-C861-2E12-FD53-05E1933ACA34}"/>
              </a:ext>
            </a:extLst>
          </p:cNvPr>
          <p:cNvSpPr/>
          <p:nvPr/>
        </p:nvSpPr>
        <p:spPr>
          <a:xfrm>
            <a:off x="6149138" y="474323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F843533-4970-7267-CF29-C1F5ED56D0AC}"/>
              </a:ext>
            </a:extLst>
          </p:cNvPr>
          <p:cNvSpPr/>
          <p:nvPr/>
        </p:nvSpPr>
        <p:spPr>
          <a:xfrm>
            <a:off x="6149138" y="461414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FA7B3C3-AFCB-B6D2-DC41-1EB0A52F93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649"/>
          <a:stretch/>
        </p:blipFill>
        <p:spPr>
          <a:xfrm>
            <a:off x="-29524" y="1506902"/>
            <a:ext cx="2163124" cy="12609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D7BB28-01F9-FB60-DEEF-8D996894F2DF}"/>
              </a:ext>
            </a:extLst>
          </p:cNvPr>
          <p:cNvSpPr txBox="1"/>
          <p:nvPr/>
        </p:nvSpPr>
        <p:spPr>
          <a:xfrm>
            <a:off x="767452" y="1136994"/>
            <a:ext cx="3735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Aðgengi að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raforku í dag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E2274F-63DA-9586-D89E-67E4D97E2367}"/>
              </a:ext>
            </a:extLst>
          </p:cNvPr>
          <p:cNvSpPr/>
          <p:nvPr/>
        </p:nvSpPr>
        <p:spPr>
          <a:xfrm>
            <a:off x="7070696" y="4804195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C3DF2C-7BAF-1B44-3B10-AF74C3707C43}"/>
              </a:ext>
            </a:extLst>
          </p:cNvPr>
          <p:cNvSpPr/>
          <p:nvPr/>
        </p:nvSpPr>
        <p:spPr>
          <a:xfrm>
            <a:off x="7951356" y="4635659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EEE240-DDF1-551C-094A-DC26BFD4543A}"/>
              </a:ext>
            </a:extLst>
          </p:cNvPr>
          <p:cNvSpPr/>
          <p:nvPr/>
        </p:nvSpPr>
        <p:spPr>
          <a:xfrm>
            <a:off x="10351652" y="5977829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A59A7-9CAB-DA4F-F2A7-9C65264CD022}"/>
              </a:ext>
            </a:extLst>
          </p:cNvPr>
          <p:cNvSpPr txBox="1"/>
          <p:nvPr/>
        </p:nvSpPr>
        <p:spPr>
          <a:xfrm>
            <a:off x="750384" y="3087691"/>
            <a:ext cx="4007749" cy="419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Árangur í meginflutningskerfinu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s-IS" dirty="0">
              <a:solidFill>
                <a:prstClr val="white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Kröflulína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s-IS" dirty="0">
              <a:solidFill>
                <a:prstClr val="white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Hólasandslína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s-IS" dirty="0">
              <a:solidFill>
                <a:prstClr val="white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Lækjartún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s-IS" dirty="0">
              <a:solidFill>
                <a:prstClr val="white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Kolviðarhólslína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s-IS" dirty="0">
              <a:solidFill>
                <a:prstClr val="white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Suðurnesjalína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Proxima Nova Rg" panose="02000506030000020004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2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EEC00-39C1-577E-BBF7-87B94A20F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BCA43-D3C9-35F3-5B3A-D93FF676CAC6}"/>
              </a:ext>
            </a:extLst>
          </p:cNvPr>
          <p:cNvSpPr/>
          <p:nvPr/>
        </p:nvSpPr>
        <p:spPr>
          <a:xfrm>
            <a:off x="4882100" y="0"/>
            <a:ext cx="7309899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FDF95-BBA0-2EA7-2BA6-B916036C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93" y="1131764"/>
            <a:ext cx="6621868" cy="45686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699F59-685F-53D4-FE78-0F422E014020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E4A86B-6283-0681-C35C-69DB8026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87E22-2743-AD29-DDA3-79953C815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894" y="1688887"/>
            <a:ext cx="5199996" cy="3394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4785EC-3312-6260-1C34-75BD31A8E67B}"/>
              </a:ext>
            </a:extLst>
          </p:cNvPr>
          <p:cNvSpPr txBox="1"/>
          <p:nvPr/>
        </p:nvSpPr>
        <p:spPr>
          <a:xfrm>
            <a:off x="10469164" y="5160875"/>
            <a:ext cx="856928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10-30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30-70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70-150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150-300 MW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627D6E-F3ED-7AD6-6906-D4E961379699}"/>
              </a:ext>
            </a:extLst>
          </p:cNvPr>
          <p:cNvSpPr/>
          <p:nvPr/>
        </p:nvSpPr>
        <p:spPr>
          <a:xfrm>
            <a:off x="10359025" y="5254668"/>
            <a:ext cx="112735" cy="112735"/>
          </a:xfrm>
          <a:prstGeom prst="ellipse">
            <a:avLst/>
          </a:prstGeom>
          <a:solidFill>
            <a:srgbClr val="FF2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71AE66-8877-CC54-C1D4-FBC751B9FDAB}"/>
              </a:ext>
            </a:extLst>
          </p:cNvPr>
          <p:cNvSpPr/>
          <p:nvPr/>
        </p:nvSpPr>
        <p:spPr>
          <a:xfrm>
            <a:off x="10359025" y="5436720"/>
            <a:ext cx="112735" cy="112735"/>
          </a:xfrm>
          <a:prstGeom prst="ellipse">
            <a:avLst/>
          </a:prstGeom>
          <a:solidFill>
            <a:srgbClr val="FA7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4814DA-6F0A-26BE-03A1-0F37CCF1FDE8}"/>
              </a:ext>
            </a:extLst>
          </p:cNvPr>
          <p:cNvSpPr/>
          <p:nvPr/>
        </p:nvSpPr>
        <p:spPr>
          <a:xfrm>
            <a:off x="10359025" y="5627047"/>
            <a:ext cx="112735" cy="112735"/>
          </a:xfrm>
          <a:prstGeom prst="ellipse">
            <a:avLst/>
          </a:prstGeom>
          <a:solidFill>
            <a:srgbClr val="FD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C7C9A1-3F74-276C-D9E4-2CA4CBBD703E}"/>
              </a:ext>
            </a:extLst>
          </p:cNvPr>
          <p:cNvSpPr/>
          <p:nvPr/>
        </p:nvSpPr>
        <p:spPr>
          <a:xfrm>
            <a:off x="10359025" y="5804962"/>
            <a:ext cx="112735" cy="112735"/>
          </a:xfrm>
          <a:prstGeom prst="ellipse">
            <a:avLst/>
          </a:prstGeom>
          <a:solidFill>
            <a:srgbClr val="0E8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F841AA-A3E2-F20B-B9D6-B877C4841A88}"/>
              </a:ext>
            </a:extLst>
          </p:cNvPr>
          <p:cNvSpPr/>
          <p:nvPr/>
        </p:nvSpPr>
        <p:spPr>
          <a:xfrm>
            <a:off x="10359025" y="5987014"/>
            <a:ext cx="112735" cy="112735"/>
          </a:xfrm>
          <a:prstGeom prst="ellipse">
            <a:avLst/>
          </a:prstGeom>
          <a:solidFill>
            <a:srgbClr val="521C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75C759-49A9-7803-22E9-CB05EB2983E3}"/>
              </a:ext>
            </a:extLst>
          </p:cNvPr>
          <p:cNvSpPr/>
          <p:nvPr/>
        </p:nvSpPr>
        <p:spPr>
          <a:xfrm>
            <a:off x="8651955" y="2269863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6551B5-3DF3-A117-85F0-4C6A04CC4E1A}"/>
              </a:ext>
            </a:extLst>
          </p:cNvPr>
          <p:cNvSpPr/>
          <p:nvPr/>
        </p:nvSpPr>
        <p:spPr>
          <a:xfrm>
            <a:off x="9510774" y="1677308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02CD53-F32A-337B-7C86-5DC7F62065D8}"/>
              </a:ext>
            </a:extLst>
          </p:cNvPr>
          <p:cNvSpPr/>
          <p:nvPr/>
        </p:nvSpPr>
        <p:spPr>
          <a:xfrm>
            <a:off x="9661381" y="2129129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CCF632-3E4E-FA5C-E91B-CB09179C8024}"/>
              </a:ext>
            </a:extLst>
          </p:cNvPr>
          <p:cNvSpPr/>
          <p:nvPr/>
        </p:nvSpPr>
        <p:spPr>
          <a:xfrm>
            <a:off x="9661381" y="2268978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BA49D5-7EE9-D7F5-020B-DD1A5064044E}"/>
              </a:ext>
            </a:extLst>
          </p:cNvPr>
          <p:cNvSpPr/>
          <p:nvPr/>
        </p:nvSpPr>
        <p:spPr>
          <a:xfrm>
            <a:off x="9661381" y="2484131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1F8708-3F38-04E2-B731-FEC521C19E1B}"/>
              </a:ext>
            </a:extLst>
          </p:cNvPr>
          <p:cNvSpPr/>
          <p:nvPr/>
        </p:nvSpPr>
        <p:spPr>
          <a:xfrm>
            <a:off x="10557852" y="3373430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175D423-261E-6CD3-AEB2-D6C1124D2E89}"/>
              </a:ext>
            </a:extLst>
          </p:cNvPr>
          <p:cNvSpPr/>
          <p:nvPr/>
        </p:nvSpPr>
        <p:spPr>
          <a:xfrm>
            <a:off x="10986495" y="3373430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DB76FA-613B-5902-76DE-9EE4B90139DD}"/>
              </a:ext>
            </a:extLst>
          </p:cNvPr>
          <p:cNvSpPr/>
          <p:nvPr/>
        </p:nvSpPr>
        <p:spPr>
          <a:xfrm>
            <a:off x="10986495" y="3853939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54AE23-FFF6-A596-F833-7CD1AFCACE6C}"/>
              </a:ext>
            </a:extLst>
          </p:cNvPr>
          <p:cNvSpPr/>
          <p:nvPr/>
        </p:nvSpPr>
        <p:spPr>
          <a:xfrm>
            <a:off x="10509572" y="4298589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425A9C-D92B-1AC8-764D-1A3E89626959}"/>
              </a:ext>
            </a:extLst>
          </p:cNvPr>
          <p:cNvSpPr/>
          <p:nvPr/>
        </p:nvSpPr>
        <p:spPr>
          <a:xfrm>
            <a:off x="9831840" y="4979906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AAAE82-F386-8BA3-A714-77779BC3C3FD}"/>
              </a:ext>
            </a:extLst>
          </p:cNvPr>
          <p:cNvSpPr/>
          <p:nvPr/>
        </p:nvSpPr>
        <p:spPr>
          <a:xfrm>
            <a:off x="8964057" y="4979906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E2ED37-6802-678C-F3C4-D65EF6E90A37}"/>
              </a:ext>
            </a:extLst>
          </p:cNvPr>
          <p:cNvSpPr/>
          <p:nvPr/>
        </p:nvSpPr>
        <p:spPr>
          <a:xfrm>
            <a:off x="8096273" y="254867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A2DACA-E68C-6175-CBF7-3C0F024ECE27}"/>
              </a:ext>
            </a:extLst>
          </p:cNvPr>
          <p:cNvSpPr/>
          <p:nvPr/>
        </p:nvSpPr>
        <p:spPr>
          <a:xfrm>
            <a:off x="7640866" y="254867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8914F1-7CA6-E28D-F277-7B50808B1FDA}"/>
              </a:ext>
            </a:extLst>
          </p:cNvPr>
          <p:cNvSpPr/>
          <p:nvPr/>
        </p:nvSpPr>
        <p:spPr>
          <a:xfrm>
            <a:off x="6722880" y="2692112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1375E-089C-E6C2-DD2D-D6FBF9388449}"/>
              </a:ext>
            </a:extLst>
          </p:cNvPr>
          <p:cNvSpPr/>
          <p:nvPr/>
        </p:nvSpPr>
        <p:spPr>
          <a:xfrm>
            <a:off x="6722880" y="306145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82E45C-DBCC-4061-CAA5-3DA4372A3C85}"/>
              </a:ext>
            </a:extLst>
          </p:cNvPr>
          <p:cNvSpPr/>
          <p:nvPr/>
        </p:nvSpPr>
        <p:spPr>
          <a:xfrm>
            <a:off x="7135257" y="3061457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2B6387-EFC3-419D-98B2-EC39709798C2}"/>
              </a:ext>
            </a:extLst>
          </p:cNvPr>
          <p:cNvSpPr/>
          <p:nvPr/>
        </p:nvSpPr>
        <p:spPr>
          <a:xfrm>
            <a:off x="5862269" y="2161401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1E834BC-01D7-0D27-91D3-E0C302438F78}"/>
              </a:ext>
            </a:extLst>
          </p:cNvPr>
          <p:cNvSpPr/>
          <p:nvPr/>
        </p:nvSpPr>
        <p:spPr>
          <a:xfrm>
            <a:off x="6755153" y="3850351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15ED526-3F04-F7CE-511D-531D1424050F}"/>
              </a:ext>
            </a:extLst>
          </p:cNvPr>
          <p:cNvSpPr/>
          <p:nvPr/>
        </p:nvSpPr>
        <p:spPr>
          <a:xfrm>
            <a:off x="7877535" y="2781759"/>
            <a:ext cx="121920" cy="121920"/>
          </a:xfrm>
          <a:prstGeom prst="ellipse">
            <a:avLst/>
          </a:prstGeom>
          <a:solidFill>
            <a:srgbClr val="FA7234"/>
          </a:solidFill>
          <a:ln>
            <a:noFill/>
          </a:ln>
          <a:effectLst>
            <a:glow rad="228600">
              <a:srgbClr val="FA7234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222F494-7E9D-1186-AA60-0DDAFFFE5ED5}"/>
              </a:ext>
            </a:extLst>
          </p:cNvPr>
          <p:cNvSpPr/>
          <p:nvPr/>
        </p:nvSpPr>
        <p:spPr>
          <a:xfrm>
            <a:off x="6837628" y="4635659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B53F929-E03B-8132-C7F1-62F095491C6F}"/>
              </a:ext>
            </a:extLst>
          </p:cNvPr>
          <p:cNvSpPr/>
          <p:nvPr/>
        </p:nvSpPr>
        <p:spPr>
          <a:xfrm>
            <a:off x="6755152" y="480419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41027C-68CA-3970-FC38-5D7EF1D28403}"/>
              </a:ext>
            </a:extLst>
          </p:cNvPr>
          <p:cNvSpPr/>
          <p:nvPr/>
        </p:nvSpPr>
        <p:spPr>
          <a:xfrm>
            <a:off x="6371463" y="474323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D1D44CC-CA17-1147-2E28-6B558869900B}"/>
              </a:ext>
            </a:extLst>
          </p:cNvPr>
          <p:cNvSpPr/>
          <p:nvPr/>
        </p:nvSpPr>
        <p:spPr>
          <a:xfrm>
            <a:off x="6149138" y="474323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0EE2AF-1F9D-FBFD-B320-A8749246B55C}"/>
              </a:ext>
            </a:extLst>
          </p:cNvPr>
          <p:cNvSpPr/>
          <p:nvPr/>
        </p:nvSpPr>
        <p:spPr>
          <a:xfrm>
            <a:off x="6149138" y="4614145"/>
            <a:ext cx="121920" cy="121920"/>
          </a:xfrm>
          <a:prstGeom prst="ellipse">
            <a:avLst/>
          </a:prstGeom>
          <a:solidFill>
            <a:srgbClr val="FF2905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AEC6F22-7FFA-6A45-97FF-CEAE5E8E73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649"/>
          <a:stretch/>
        </p:blipFill>
        <p:spPr>
          <a:xfrm>
            <a:off x="-29524" y="1506902"/>
            <a:ext cx="2163124" cy="12609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32D71AF-9215-A724-6151-179EAF699DEB}"/>
              </a:ext>
            </a:extLst>
          </p:cNvPr>
          <p:cNvSpPr txBox="1"/>
          <p:nvPr/>
        </p:nvSpPr>
        <p:spPr>
          <a:xfrm>
            <a:off x="767452" y="1136994"/>
            <a:ext cx="373502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4000" b="1" dirty="0">
                <a:solidFill>
                  <a:prstClr val="white"/>
                </a:solidFill>
                <a:latin typeface="Arial Bold"/>
                <a:cs typeface="Poppins SemiBold"/>
              </a:rPr>
              <a:t>Ísland er uppselt</a:t>
            </a:r>
            <a:endParaRPr lang="en-US" dirty="0">
              <a:solidFill>
                <a:prstClr val="white"/>
              </a:solidFill>
              <a:latin typeface="Arial Bold"/>
              <a:cs typeface="Arial Bold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65D778-8352-4F69-FF13-108C33247637}"/>
              </a:ext>
            </a:extLst>
          </p:cNvPr>
          <p:cNvSpPr/>
          <p:nvPr/>
        </p:nvSpPr>
        <p:spPr>
          <a:xfrm>
            <a:off x="7070696" y="4804195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570B3F-59E1-20E7-85AA-6A82B4E4789B}"/>
              </a:ext>
            </a:extLst>
          </p:cNvPr>
          <p:cNvSpPr/>
          <p:nvPr/>
        </p:nvSpPr>
        <p:spPr>
          <a:xfrm>
            <a:off x="7951356" y="4635659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6C18A7-B1AF-EC95-4965-49DF7102413D}"/>
              </a:ext>
            </a:extLst>
          </p:cNvPr>
          <p:cNvSpPr/>
          <p:nvPr/>
        </p:nvSpPr>
        <p:spPr>
          <a:xfrm>
            <a:off x="10351652" y="5977829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B9BF1-308C-6048-238B-1454B57C01EE}"/>
              </a:ext>
            </a:extLst>
          </p:cNvPr>
          <p:cNvSpPr txBox="1"/>
          <p:nvPr/>
        </p:nvSpPr>
        <p:spPr>
          <a:xfrm>
            <a:off x="767451" y="2970959"/>
            <a:ext cx="3735023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Staðan í flutningskerfinu hamlar </a:t>
            </a:r>
            <a:endParaRPr lang="en-US" sz="16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atvinnuuppbyggingu, nýsköpum, </a:t>
            </a:r>
            <a:endParaRPr lang="is-IS" sz="16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auknum lífsgæðum og orkuskiptum</a:t>
            </a:r>
            <a:endParaRPr lang="is-IS" sz="16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defRPr/>
            </a:pPr>
            <a:endParaRPr lang="is-IS" sz="2000" dirty="0">
              <a:solidFill>
                <a:prstClr val="white"/>
              </a:solidFill>
              <a:latin typeface="Arial"/>
              <a:cs typeface="Poppins SemiBold"/>
            </a:endParaRPr>
          </a:p>
          <a:p>
            <a:pPr>
              <a:defRPr/>
            </a:pPr>
            <a:endParaRPr lang="is-IS" sz="3200" b="1" dirty="0">
              <a:solidFill>
                <a:prstClr val="white"/>
              </a:solidFill>
              <a:latin typeface="Proxima Nova Rg"/>
              <a:cs typeface="Poppins SemiBold"/>
            </a:endParaRPr>
          </a:p>
          <a:p>
            <a:pPr>
              <a:defRPr/>
            </a:pPr>
            <a:endParaRPr lang="is-IS" sz="4000" b="1" dirty="0">
              <a:solidFill>
                <a:prstClr val="white"/>
              </a:solidFill>
              <a:latin typeface="Proxima Nova Rg"/>
              <a:cs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5366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5FABD-D5FB-3B03-A728-7C133A73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079DFC-781E-1FEE-7D7F-95FBD914E94E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1C2B53-FECC-0A25-4AC0-48B12694EA0E}"/>
              </a:ext>
            </a:extLst>
          </p:cNvPr>
          <p:cNvSpPr/>
          <p:nvPr/>
        </p:nvSpPr>
        <p:spPr>
          <a:xfrm>
            <a:off x="4882100" y="0"/>
            <a:ext cx="7309899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252C33-9B20-D53C-8C28-21498CD5C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93" y="1134327"/>
            <a:ext cx="6621881" cy="45686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2DC596-D0C1-C4EB-EC91-AB4C135FBCEC}"/>
              </a:ext>
            </a:extLst>
          </p:cNvPr>
          <p:cNvGrpSpPr/>
          <p:nvPr/>
        </p:nvGrpSpPr>
        <p:grpSpPr>
          <a:xfrm>
            <a:off x="10645053" y="5160875"/>
            <a:ext cx="1003261" cy="810671"/>
            <a:chOff x="10462161" y="5160875"/>
            <a:chExt cx="1003261" cy="8106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8BAB83-F6A6-9398-31F7-DF24540EA61D}"/>
                </a:ext>
              </a:extLst>
            </p:cNvPr>
            <p:cNvSpPr txBox="1"/>
            <p:nvPr/>
          </p:nvSpPr>
          <p:spPr>
            <a:xfrm>
              <a:off x="10902313" y="5160875"/>
              <a:ext cx="563109" cy="81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800">
                  <a:effectLst/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220 kV</a:t>
              </a:r>
            </a:p>
            <a:p>
              <a:pPr>
                <a:lnSpc>
                  <a:spcPct val="150000"/>
                </a:lnSpc>
              </a:pPr>
              <a:r>
                <a:rPr lang="en-US" sz="800"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132 kV</a:t>
              </a:r>
            </a:p>
            <a:p>
              <a:pPr>
                <a:lnSpc>
                  <a:spcPct val="150000"/>
                </a:lnSpc>
              </a:pPr>
              <a:r>
                <a:rPr lang="en-US" sz="800">
                  <a:effectLst/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66 kV</a:t>
              </a:r>
            </a:p>
            <a:p>
              <a:pPr>
                <a:lnSpc>
                  <a:spcPct val="150000"/>
                </a:lnSpc>
              </a:pPr>
              <a:r>
                <a:rPr lang="en-US" sz="800">
                  <a:latin typeface="Proxima Nova Rg" panose="02000506030000020004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33 kV</a:t>
              </a:r>
              <a:endParaRPr lang="en-US" sz="800">
                <a:effectLst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B7002B6-C75A-3EA8-603B-88DD3E80CC2D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861801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FFC44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362C0B-8952-0E11-E2F7-FD328B8890A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689609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3FA4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A87CBF-E683-8D53-2510-3747B15060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505541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EC2B2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AD374D-174E-DA05-1F3A-52FCE77C569A}"/>
                </a:ext>
              </a:extLst>
            </p:cNvPr>
            <p:cNvCxnSpPr>
              <a:cxnSpLocks/>
            </p:cNvCxnSpPr>
            <p:nvPr/>
          </p:nvCxnSpPr>
          <p:spPr>
            <a:xfrm>
              <a:off x="10462161" y="5321473"/>
              <a:ext cx="440152" cy="0"/>
            </a:xfrm>
            <a:prstGeom prst="line">
              <a:avLst/>
            </a:prstGeom>
            <a:solidFill>
              <a:srgbClr val="008000"/>
            </a:solidFill>
            <a:ln w="31750">
              <a:solidFill>
                <a:srgbClr val="BACD4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4CD6D32-6DE5-F9E7-1350-A3A05CDA2F5E}"/>
              </a:ext>
            </a:extLst>
          </p:cNvPr>
          <p:cNvSpPr txBox="1"/>
          <p:nvPr/>
        </p:nvSpPr>
        <p:spPr>
          <a:xfrm>
            <a:off x="777383" y="3102123"/>
            <a:ext cx="340704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2000" dirty="0">
                <a:solidFill>
                  <a:prstClr val="white"/>
                </a:solidFill>
                <a:latin typeface="Arial"/>
                <a:cs typeface="Poppins SemiBold"/>
              </a:rPr>
              <a:t>Stórt orkuöryggimál fyrir þjóðina</a:t>
            </a:r>
          </a:p>
          <a:p>
            <a:endParaRPr lang="en-US" sz="2000" dirty="0">
              <a:solidFill>
                <a:srgbClr val="000000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pPr marL="171450" indent="-171450">
              <a:lnSpc>
                <a:spcPts val="2000"/>
              </a:lnSpc>
              <a:buFont typeface="Arial,Sans-Serif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Flöskuhálsar</a:t>
            </a:r>
            <a:endParaRPr lang="en-US" sz="2000" dirty="0">
              <a:solidFill>
                <a:schemeClr val="bg1"/>
              </a:solidFill>
              <a:latin typeface="Arial"/>
              <a:ea typeface="Open Sans"/>
              <a:cs typeface="Arial"/>
            </a:endParaRPr>
          </a:p>
          <a:p>
            <a:pPr marL="171450" indent="-171450">
              <a:lnSpc>
                <a:spcPts val="2000"/>
              </a:lnSpc>
              <a:buFont typeface="Arial,Sans-Serif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Flutningstöp</a:t>
            </a:r>
            <a:endParaRPr lang="en-US" sz="2000" dirty="0">
              <a:solidFill>
                <a:srgbClr val="000000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pPr marL="171450" indent="-171450">
              <a:lnSpc>
                <a:spcPts val="2000"/>
              </a:lnSpc>
              <a:buFont typeface="Arial,Sans-Serif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Skerðingar</a:t>
            </a:r>
            <a:endParaRPr lang="en-US" sz="2000" dirty="0">
              <a:solidFill>
                <a:srgbClr val="000000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pPr marL="171450" indent="-171450">
              <a:lnSpc>
                <a:spcPts val="2000"/>
              </a:lnSpc>
              <a:buFont typeface="Arial,Sans-Serif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Loftlagsskuldbindingar</a:t>
            </a:r>
            <a:endParaRPr lang="en-US" sz="2000" dirty="0">
              <a:solidFill>
                <a:srgbClr val="000000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endParaRPr lang="en-US" sz="2000" dirty="0">
              <a:solidFill>
                <a:srgbClr val="000000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pPr>
              <a:lnSpc>
                <a:spcPts val="2000"/>
              </a:lnSpc>
            </a:pP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Fyrir</a:t>
            </a:r>
            <a:r>
              <a:rPr lang="en-US" sz="2000" dirty="0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utan</a:t>
            </a:r>
            <a:r>
              <a:rPr lang="en-US" sz="2000" dirty="0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töpuð</a:t>
            </a:r>
            <a:r>
              <a:rPr lang="en-US" sz="2000" dirty="0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tækifæri</a:t>
            </a:r>
            <a:r>
              <a:rPr lang="en-US" sz="2000" dirty="0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 í </a:t>
            </a:r>
            <a:r>
              <a:rPr lang="en-US" sz="2000" dirty="0" err="1">
                <a:solidFill>
                  <a:schemeClr val="bg1"/>
                </a:solidFill>
                <a:latin typeface="Arial"/>
                <a:ea typeface="Open Sans" panose="020B0606030504020204" pitchFamily="34" charset="0"/>
                <a:cs typeface="Arial"/>
              </a:rPr>
              <a:t>samfélaginu</a:t>
            </a:r>
            <a:endParaRPr lang="is-IS" dirty="0"/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AB118F55-181D-68E8-59E0-B02EB50F2655}"/>
              </a:ext>
            </a:extLst>
          </p:cNvPr>
          <p:cNvSpPr/>
          <p:nvPr/>
        </p:nvSpPr>
        <p:spPr>
          <a:xfrm rot="2824739">
            <a:off x="5397389" y="3580161"/>
            <a:ext cx="2893870" cy="2658829"/>
          </a:xfrm>
          <a:prstGeom prst="ellipse">
            <a:avLst/>
          </a:prstGeom>
          <a:solidFill>
            <a:srgbClr val="FF0000">
              <a:alpha val="39000"/>
            </a:srgbClr>
          </a:solidFill>
          <a:ln w="4445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algn="ctr"/>
            <a:endParaRPr lang="is-IS" kern="0">
              <a:solidFill>
                <a:prstClr val="white"/>
              </a:solidFill>
              <a:latin typeface="Arial Bold"/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12B488CA-6A63-A2AC-7C27-5E4699136FCE}"/>
              </a:ext>
            </a:extLst>
          </p:cNvPr>
          <p:cNvSpPr/>
          <p:nvPr/>
        </p:nvSpPr>
        <p:spPr>
          <a:xfrm rot="1020498">
            <a:off x="8140202" y="1537918"/>
            <a:ext cx="3417803" cy="2258130"/>
          </a:xfrm>
          <a:prstGeom prst="ellipse">
            <a:avLst/>
          </a:prstGeom>
          <a:solidFill>
            <a:srgbClr val="FF0000">
              <a:alpha val="39000"/>
            </a:srgbClr>
          </a:solidFill>
          <a:ln w="4445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1233B0-6716-D7C9-A351-A52E64350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CD76BA-E0E3-8BA1-97B1-E2E7DD2FFE41}"/>
              </a:ext>
            </a:extLst>
          </p:cNvPr>
          <p:cNvCxnSpPr>
            <a:cxnSpLocks/>
          </p:cNvCxnSpPr>
          <p:nvPr/>
        </p:nvCxnSpPr>
        <p:spPr>
          <a:xfrm flipH="1">
            <a:off x="7956135" y="2320183"/>
            <a:ext cx="786213" cy="482838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29F201-D410-02FF-F134-FB4686A58333}"/>
              </a:ext>
            </a:extLst>
          </p:cNvPr>
          <p:cNvCxnSpPr>
            <a:cxnSpLocks/>
          </p:cNvCxnSpPr>
          <p:nvPr/>
        </p:nvCxnSpPr>
        <p:spPr>
          <a:xfrm flipH="1">
            <a:off x="7223315" y="2727951"/>
            <a:ext cx="481352" cy="366867"/>
          </a:xfrm>
          <a:prstGeom prst="line">
            <a:avLst/>
          </a:prstGeom>
          <a:ln w="7620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34874D-99BA-B0FB-6476-C2D0055B520B}"/>
              </a:ext>
            </a:extLst>
          </p:cNvPr>
          <p:cNvCxnSpPr>
            <a:cxnSpLocks/>
          </p:cNvCxnSpPr>
          <p:nvPr/>
        </p:nvCxnSpPr>
        <p:spPr>
          <a:xfrm flipH="1">
            <a:off x="6844324" y="3114663"/>
            <a:ext cx="342689" cy="1079892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CE4CE1A-3AE1-D881-0001-DB6A556CCA8C}"/>
              </a:ext>
            </a:extLst>
          </p:cNvPr>
          <p:cNvSpPr txBox="1"/>
          <p:nvPr/>
        </p:nvSpPr>
        <p:spPr>
          <a:xfrm>
            <a:off x="767452" y="1136994"/>
            <a:ext cx="373502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is-IS" sz="4000" b="1" dirty="0">
                <a:solidFill>
                  <a:prstClr val="white"/>
                </a:solidFill>
                <a:latin typeface="Arial Bold"/>
                <a:cs typeface="Poppins SemiBold"/>
              </a:rPr>
              <a:t>Ísland er uppselt</a:t>
            </a:r>
            <a:endParaRPr lang="en-US" dirty="0">
              <a:solidFill>
                <a:prstClr val="white"/>
              </a:solidFill>
              <a:latin typeface="Arial Bold"/>
              <a:cs typeface="Arial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2C358-C132-CB66-5070-DD5B01762A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49"/>
          <a:stretch/>
        </p:blipFill>
        <p:spPr>
          <a:xfrm>
            <a:off x="-29524" y="1506902"/>
            <a:ext cx="2163124" cy="126097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B96CB6-81A9-4D94-FED0-29F5D3AD73A5}"/>
              </a:ext>
            </a:extLst>
          </p:cNvPr>
          <p:cNvCxnSpPr>
            <a:cxnSpLocks/>
          </p:cNvCxnSpPr>
          <p:nvPr/>
        </p:nvCxnSpPr>
        <p:spPr>
          <a:xfrm flipH="1" flipV="1">
            <a:off x="7669516" y="2771487"/>
            <a:ext cx="285468" cy="111076"/>
          </a:xfrm>
          <a:prstGeom prst="line">
            <a:avLst/>
          </a:prstGeom>
          <a:ln w="7620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8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1BBA9-9BF9-FF49-36B4-B550324B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8A9EFC24-B3CC-EF45-7442-72BFA36EFF01}"/>
              </a:ext>
            </a:extLst>
          </p:cNvPr>
          <p:cNvSpPr/>
          <p:nvPr/>
        </p:nvSpPr>
        <p:spPr>
          <a:xfrm>
            <a:off x="4882100" y="0"/>
            <a:ext cx="7309899" cy="685800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D3B14-E6B6-4552-F22B-B1AF6F844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93" y="1131764"/>
            <a:ext cx="6621868" cy="4568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540434-4E48-E6EA-D314-4ED7BE2A74B9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FF05E-BFE0-BB23-6A23-8C48338DCA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41"/>
          <a:stretch/>
        </p:blipFill>
        <p:spPr>
          <a:xfrm>
            <a:off x="0" y="1876265"/>
            <a:ext cx="2133600" cy="126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A1DE42-772C-8B3C-4D49-4CA140FAC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581E7-8C66-BEEE-7752-8702A31935A5}"/>
              </a:ext>
            </a:extLst>
          </p:cNvPr>
          <p:cNvSpPr txBox="1"/>
          <p:nvPr/>
        </p:nvSpPr>
        <p:spPr>
          <a:xfrm>
            <a:off x="720554" y="1034570"/>
            <a:ext cx="382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Aðgengi að raforku í framtíð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8FAA2A-84CA-3AFB-6010-ADC69DB1C861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7255127" y="2844239"/>
            <a:ext cx="659326" cy="281428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5398A3-DA01-714E-14D8-09FB65274208}"/>
              </a:ext>
            </a:extLst>
          </p:cNvPr>
          <p:cNvCxnSpPr>
            <a:cxnSpLocks/>
            <a:stCxn id="23" idx="4"/>
          </p:cNvCxnSpPr>
          <p:nvPr/>
        </p:nvCxnSpPr>
        <p:spPr>
          <a:xfrm flipV="1">
            <a:off x="6735598" y="3137241"/>
            <a:ext cx="472632" cy="1244119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E461B5-5308-C387-3633-E3D07E8AAD3B}"/>
              </a:ext>
            </a:extLst>
          </p:cNvPr>
          <p:cNvCxnSpPr>
            <a:cxnSpLocks/>
          </p:cNvCxnSpPr>
          <p:nvPr/>
        </p:nvCxnSpPr>
        <p:spPr>
          <a:xfrm flipV="1">
            <a:off x="7985902" y="2339937"/>
            <a:ext cx="718370" cy="490068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6B971-FA63-AFA3-E098-9F7FD713EEAD}"/>
              </a:ext>
            </a:extLst>
          </p:cNvPr>
          <p:cNvCxnSpPr>
            <a:cxnSpLocks/>
          </p:cNvCxnSpPr>
          <p:nvPr/>
        </p:nvCxnSpPr>
        <p:spPr>
          <a:xfrm flipH="1">
            <a:off x="6250304" y="4808358"/>
            <a:ext cx="161925" cy="0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67A5055-9CF5-9982-22C4-4AB7C054046D}"/>
              </a:ext>
            </a:extLst>
          </p:cNvPr>
          <p:cNvSpPr/>
          <p:nvPr/>
        </p:nvSpPr>
        <p:spPr bwMode="auto">
          <a:xfrm>
            <a:off x="8665684" y="2291899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11A0D5-DD15-AD25-ABC1-7DF555E0984E}"/>
              </a:ext>
            </a:extLst>
          </p:cNvPr>
          <p:cNvSpPr/>
          <p:nvPr/>
        </p:nvSpPr>
        <p:spPr bwMode="auto">
          <a:xfrm>
            <a:off x="7892109" y="2788896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F0D042-0158-97F4-BFD8-291968878285}"/>
              </a:ext>
            </a:extLst>
          </p:cNvPr>
          <p:cNvSpPr/>
          <p:nvPr/>
        </p:nvSpPr>
        <p:spPr bwMode="auto">
          <a:xfrm>
            <a:off x="7161334" y="3078771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F05DD6-72CE-CC64-87A5-298CF4C39243}"/>
              </a:ext>
            </a:extLst>
          </p:cNvPr>
          <p:cNvSpPr/>
          <p:nvPr/>
        </p:nvSpPr>
        <p:spPr bwMode="auto">
          <a:xfrm>
            <a:off x="6688701" y="4287568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96D3B3-88A6-D456-6A46-A0FA3F2DA358}"/>
              </a:ext>
            </a:extLst>
          </p:cNvPr>
          <p:cNvSpPr/>
          <p:nvPr/>
        </p:nvSpPr>
        <p:spPr bwMode="auto">
          <a:xfrm>
            <a:off x="6713779" y="4619374"/>
            <a:ext cx="93793" cy="93792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E23352D-835E-7A9A-2357-6A7706C9EC04}"/>
              </a:ext>
            </a:extLst>
          </p:cNvPr>
          <p:cNvCxnSpPr>
            <a:cxnSpLocks/>
          </p:cNvCxnSpPr>
          <p:nvPr/>
        </p:nvCxnSpPr>
        <p:spPr>
          <a:xfrm>
            <a:off x="6440804" y="4689475"/>
            <a:ext cx="0" cy="118883"/>
          </a:xfrm>
          <a:prstGeom prst="line">
            <a:avLst/>
          </a:prstGeom>
          <a:solidFill>
            <a:srgbClr val="008000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130DCF1-53A9-923A-6250-0F95D385A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894" y="1688887"/>
            <a:ext cx="5199996" cy="339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5164F0-E01F-F43A-8560-1952CB65118C}"/>
              </a:ext>
            </a:extLst>
          </p:cNvPr>
          <p:cNvSpPr txBox="1"/>
          <p:nvPr/>
        </p:nvSpPr>
        <p:spPr>
          <a:xfrm>
            <a:off x="10469164" y="5160875"/>
            <a:ext cx="856928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10-30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30-70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70-150 MW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150-300 MW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DA7130-A782-1AFE-2AE3-7CFE8ECB2D32}"/>
              </a:ext>
            </a:extLst>
          </p:cNvPr>
          <p:cNvSpPr/>
          <p:nvPr/>
        </p:nvSpPr>
        <p:spPr>
          <a:xfrm>
            <a:off x="10359025" y="5254668"/>
            <a:ext cx="112735" cy="112735"/>
          </a:xfrm>
          <a:prstGeom prst="ellipse">
            <a:avLst/>
          </a:prstGeom>
          <a:solidFill>
            <a:srgbClr val="FF29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1629CC-85CA-E034-180D-0FB908B45FBB}"/>
              </a:ext>
            </a:extLst>
          </p:cNvPr>
          <p:cNvSpPr/>
          <p:nvPr/>
        </p:nvSpPr>
        <p:spPr>
          <a:xfrm>
            <a:off x="10359025" y="5436720"/>
            <a:ext cx="112735" cy="112735"/>
          </a:xfrm>
          <a:prstGeom prst="ellipse">
            <a:avLst/>
          </a:prstGeom>
          <a:solidFill>
            <a:srgbClr val="FA7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7E6F06-C1CE-829A-8D87-0F50F60AE892}"/>
              </a:ext>
            </a:extLst>
          </p:cNvPr>
          <p:cNvSpPr/>
          <p:nvPr/>
        </p:nvSpPr>
        <p:spPr>
          <a:xfrm>
            <a:off x="10359025" y="5627047"/>
            <a:ext cx="112735" cy="112735"/>
          </a:xfrm>
          <a:prstGeom prst="ellipse">
            <a:avLst/>
          </a:prstGeom>
          <a:solidFill>
            <a:srgbClr val="FD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CBA740-36E7-6015-39B9-E27C3FEFA4CE}"/>
              </a:ext>
            </a:extLst>
          </p:cNvPr>
          <p:cNvSpPr/>
          <p:nvPr/>
        </p:nvSpPr>
        <p:spPr>
          <a:xfrm>
            <a:off x="10359025" y="5804962"/>
            <a:ext cx="112735" cy="112735"/>
          </a:xfrm>
          <a:prstGeom prst="ellipse">
            <a:avLst/>
          </a:prstGeom>
          <a:solidFill>
            <a:srgbClr val="0E8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B71D77-B50E-3045-B364-BF862132865A}"/>
              </a:ext>
            </a:extLst>
          </p:cNvPr>
          <p:cNvSpPr/>
          <p:nvPr/>
        </p:nvSpPr>
        <p:spPr>
          <a:xfrm>
            <a:off x="10359025" y="5987014"/>
            <a:ext cx="112735" cy="112735"/>
          </a:xfrm>
          <a:prstGeom prst="ellipse">
            <a:avLst/>
          </a:prstGeom>
          <a:solidFill>
            <a:srgbClr val="521C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A71BC0-F58B-67B1-31DF-F7162FDEECEC}"/>
              </a:ext>
            </a:extLst>
          </p:cNvPr>
          <p:cNvSpPr/>
          <p:nvPr/>
        </p:nvSpPr>
        <p:spPr>
          <a:xfrm>
            <a:off x="10557852" y="3373430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F56058-ABF9-165A-7768-715600C80C5A}"/>
              </a:ext>
            </a:extLst>
          </p:cNvPr>
          <p:cNvSpPr/>
          <p:nvPr/>
        </p:nvSpPr>
        <p:spPr>
          <a:xfrm>
            <a:off x="6722880" y="269211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124A86-610B-E478-D1B0-DA68E8658A91}"/>
              </a:ext>
            </a:extLst>
          </p:cNvPr>
          <p:cNvSpPr/>
          <p:nvPr/>
        </p:nvSpPr>
        <p:spPr>
          <a:xfrm>
            <a:off x="5878894" y="2147058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3B6000-C993-2613-D692-E886E1DD09DF}"/>
              </a:ext>
            </a:extLst>
          </p:cNvPr>
          <p:cNvSpPr/>
          <p:nvPr/>
        </p:nvSpPr>
        <p:spPr>
          <a:xfrm>
            <a:off x="6721563" y="303539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CACA49-6A71-627E-54CE-11B2EB360EE9}"/>
              </a:ext>
            </a:extLst>
          </p:cNvPr>
          <p:cNvSpPr/>
          <p:nvPr/>
        </p:nvSpPr>
        <p:spPr>
          <a:xfrm>
            <a:off x="7648218" y="2557685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0978C47-0BD7-A439-D495-7F6DD7F2B1B3}"/>
              </a:ext>
            </a:extLst>
          </p:cNvPr>
          <p:cNvSpPr/>
          <p:nvPr/>
        </p:nvSpPr>
        <p:spPr>
          <a:xfrm>
            <a:off x="8089232" y="2541727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4B10881-C548-7EF5-332A-19D04D943A4E}"/>
              </a:ext>
            </a:extLst>
          </p:cNvPr>
          <p:cNvSpPr/>
          <p:nvPr/>
        </p:nvSpPr>
        <p:spPr>
          <a:xfrm>
            <a:off x="10971733" y="3355144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9D4DCC0-9558-0737-0E24-D56C78B98689}"/>
              </a:ext>
            </a:extLst>
          </p:cNvPr>
          <p:cNvSpPr/>
          <p:nvPr/>
        </p:nvSpPr>
        <p:spPr>
          <a:xfrm>
            <a:off x="10971733" y="3835909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0B5E66-E3B0-A214-D587-69B3EAF8AAEF}"/>
              </a:ext>
            </a:extLst>
          </p:cNvPr>
          <p:cNvSpPr/>
          <p:nvPr/>
        </p:nvSpPr>
        <p:spPr>
          <a:xfrm>
            <a:off x="10503980" y="4292379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699A10-043B-F9D6-52D5-B472699F3FD2}"/>
              </a:ext>
            </a:extLst>
          </p:cNvPr>
          <p:cNvSpPr/>
          <p:nvPr/>
        </p:nvSpPr>
        <p:spPr>
          <a:xfrm>
            <a:off x="9827930" y="4961220"/>
            <a:ext cx="121920" cy="121920"/>
          </a:xfrm>
          <a:prstGeom prst="ellipse">
            <a:avLst/>
          </a:prstGeom>
          <a:solidFill>
            <a:srgbClr val="FDC023"/>
          </a:solidFill>
          <a:ln>
            <a:noFill/>
          </a:ln>
          <a:effectLst>
            <a:glow rad="228600">
              <a:srgbClr val="FDC023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2963D0E-1156-2702-33B0-C2EFC38C93FC}"/>
              </a:ext>
            </a:extLst>
          </p:cNvPr>
          <p:cNvSpPr/>
          <p:nvPr/>
        </p:nvSpPr>
        <p:spPr>
          <a:xfrm>
            <a:off x="8972539" y="496932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EC5DA07-3FC3-7788-EB85-01629908388D}"/>
              </a:ext>
            </a:extLst>
          </p:cNvPr>
          <p:cNvSpPr/>
          <p:nvPr/>
        </p:nvSpPr>
        <p:spPr>
          <a:xfrm>
            <a:off x="6139967" y="4613480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3A211-64B6-C585-ACCB-09F2DF500C9A}"/>
              </a:ext>
            </a:extLst>
          </p:cNvPr>
          <p:cNvSpPr/>
          <p:nvPr/>
        </p:nvSpPr>
        <p:spPr>
          <a:xfrm>
            <a:off x="6749666" y="3840762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521DC6-A8B7-5C14-3901-6CBF80E12C3A}"/>
              </a:ext>
            </a:extLst>
          </p:cNvPr>
          <p:cNvSpPr/>
          <p:nvPr/>
        </p:nvSpPr>
        <p:spPr>
          <a:xfrm>
            <a:off x="6129969" y="4721287"/>
            <a:ext cx="121920" cy="121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562894E-B320-29A9-DF82-5A6CBA4BB61D}"/>
              </a:ext>
            </a:extLst>
          </p:cNvPr>
          <p:cNvSpPr/>
          <p:nvPr/>
        </p:nvSpPr>
        <p:spPr>
          <a:xfrm>
            <a:off x="7952910" y="4640567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A51FFF1-9893-E384-D99A-A933B1C0B240}"/>
              </a:ext>
            </a:extLst>
          </p:cNvPr>
          <p:cNvSpPr/>
          <p:nvPr/>
        </p:nvSpPr>
        <p:spPr>
          <a:xfrm>
            <a:off x="7081210" y="4788238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F50CE90-0620-E2FA-1671-8DB717A715D8}"/>
              </a:ext>
            </a:extLst>
          </p:cNvPr>
          <p:cNvSpPr/>
          <p:nvPr/>
        </p:nvSpPr>
        <p:spPr>
          <a:xfrm>
            <a:off x="6764645" y="4792223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F25D587-3337-E36F-A90F-F41A5DA3BB6D}"/>
              </a:ext>
            </a:extLst>
          </p:cNvPr>
          <p:cNvSpPr/>
          <p:nvPr/>
        </p:nvSpPr>
        <p:spPr>
          <a:xfrm>
            <a:off x="6828542" y="4621315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2946868-F3F0-0978-8B12-6DF616E7F8AE}"/>
              </a:ext>
            </a:extLst>
          </p:cNvPr>
          <p:cNvSpPr/>
          <p:nvPr/>
        </p:nvSpPr>
        <p:spPr>
          <a:xfrm>
            <a:off x="6357045" y="4740821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3634C0E-145D-8A32-946E-2DA07B1B085E}"/>
              </a:ext>
            </a:extLst>
          </p:cNvPr>
          <p:cNvSpPr/>
          <p:nvPr/>
        </p:nvSpPr>
        <p:spPr>
          <a:xfrm>
            <a:off x="6749666" y="4210894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18B4777-E93A-77E7-B992-A8C11CA04398}"/>
              </a:ext>
            </a:extLst>
          </p:cNvPr>
          <p:cNvSpPr/>
          <p:nvPr/>
        </p:nvSpPr>
        <p:spPr>
          <a:xfrm>
            <a:off x="7140734" y="3043986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8819C7F-1ADC-796C-C728-7A70B7A36709}"/>
              </a:ext>
            </a:extLst>
          </p:cNvPr>
          <p:cNvSpPr/>
          <p:nvPr/>
        </p:nvSpPr>
        <p:spPr>
          <a:xfrm>
            <a:off x="7891950" y="2767878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80CB51D-DB3D-17D4-06B6-95A3590119CB}"/>
              </a:ext>
            </a:extLst>
          </p:cNvPr>
          <p:cNvSpPr/>
          <p:nvPr/>
        </p:nvSpPr>
        <p:spPr>
          <a:xfrm>
            <a:off x="8651471" y="2259533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D1F7075-7BBE-350F-41D1-2DAC7D5A1731}"/>
              </a:ext>
            </a:extLst>
          </p:cNvPr>
          <p:cNvSpPr/>
          <p:nvPr/>
        </p:nvSpPr>
        <p:spPr>
          <a:xfrm>
            <a:off x="9652553" y="2466614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9971E61-6A7D-73C1-72A0-0EF606E7082A}"/>
              </a:ext>
            </a:extLst>
          </p:cNvPr>
          <p:cNvSpPr/>
          <p:nvPr/>
        </p:nvSpPr>
        <p:spPr>
          <a:xfrm>
            <a:off x="9652553" y="2268978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FC9CEED-8754-5030-CCA0-3F49F032199F}"/>
              </a:ext>
            </a:extLst>
          </p:cNvPr>
          <p:cNvSpPr/>
          <p:nvPr/>
        </p:nvSpPr>
        <p:spPr>
          <a:xfrm>
            <a:off x="9651117" y="2106490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EF96E64-DA61-F945-C812-1EB83DAA78C7}"/>
              </a:ext>
            </a:extLst>
          </p:cNvPr>
          <p:cNvSpPr/>
          <p:nvPr/>
        </p:nvSpPr>
        <p:spPr>
          <a:xfrm>
            <a:off x="9529197" y="1671340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A549B5F-2A94-BDFB-7D22-C0443CE7C216}"/>
              </a:ext>
            </a:extLst>
          </p:cNvPr>
          <p:cNvSpPr/>
          <p:nvPr/>
        </p:nvSpPr>
        <p:spPr>
          <a:xfrm>
            <a:off x="6198311" y="4736974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4CBB20E-0AF6-29BB-D0BC-EA883B8EF66C}"/>
              </a:ext>
            </a:extLst>
          </p:cNvPr>
          <p:cNvSpPr/>
          <p:nvPr/>
        </p:nvSpPr>
        <p:spPr>
          <a:xfrm>
            <a:off x="10351652" y="5977829"/>
            <a:ext cx="121920" cy="121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2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67749-3242-986B-DA39-C5C6F8BFA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1596C-34C4-490F-451E-162A2417BE83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2FCE4-7816-5899-ED5B-C8354FDA7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41"/>
          <a:stretch/>
        </p:blipFill>
        <p:spPr>
          <a:xfrm>
            <a:off x="0" y="1876265"/>
            <a:ext cx="2133600" cy="126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4486D-78D9-8FCC-334E-4127FBFCE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195CA-1639-AF2F-861A-DF0E2154ADE9}"/>
              </a:ext>
            </a:extLst>
          </p:cNvPr>
          <p:cNvSpPr txBox="1"/>
          <p:nvPr/>
        </p:nvSpPr>
        <p:spPr>
          <a:xfrm>
            <a:off x="720554" y="1034570"/>
            <a:ext cx="382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4000" b="1" dirty="0">
                <a:solidFill>
                  <a:prstClr val="white"/>
                </a:solidFill>
                <a:latin typeface="Proxima Nova Rg" panose="02000506030000020004" pitchFamily="2" charset="77"/>
                <a:cs typeface="Poppins SemiBold" panose="00000700000000000000" pitchFamily="2" charset="0"/>
              </a:rPr>
              <a:t>Verkefni í framkvæmd</a:t>
            </a:r>
            <a:endParaRPr kumimoji="0" lang="is-I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Poppins SemiBold" panose="000007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4000" b="1" dirty="0">
              <a:solidFill>
                <a:prstClr val="white"/>
              </a:solidFill>
              <a:latin typeface="Proxima Nova Rg" panose="02000506030000020004" pitchFamily="2" charset="77"/>
              <a:cs typeface="Poppins SemiBold" panose="00000700000000000000" pitchFamily="2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D2AC749-4F2D-E966-677C-F12E21353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202" y="894822"/>
            <a:ext cx="7131037" cy="492956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E172AE7-C909-5AC3-944D-662A3DB5C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7589" y="4912138"/>
            <a:ext cx="881286" cy="7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995F8-FBD9-E1A7-321E-EA9CD7BB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BC6CB-8ECF-3851-5F7C-848E66D5CB8F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06FCE-A2CB-E808-7CA7-F1E691D43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41"/>
          <a:stretch/>
        </p:blipFill>
        <p:spPr>
          <a:xfrm>
            <a:off x="0" y="1876265"/>
            <a:ext cx="2133600" cy="126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E2337-0C20-3B90-8E25-A3303840F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F2CCA1-196A-20E8-50A9-C03E6D0C32E2}"/>
              </a:ext>
            </a:extLst>
          </p:cNvPr>
          <p:cNvSpPr txBox="1"/>
          <p:nvPr/>
        </p:nvSpPr>
        <p:spPr>
          <a:xfrm>
            <a:off x="293191" y="4995284"/>
            <a:ext cx="39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Breiðidalur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2" charset="77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963B3-23E8-AC14-95EB-A45E2FE05773}"/>
              </a:ext>
            </a:extLst>
          </p:cNvPr>
          <p:cNvSpPr txBox="1"/>
          <p:nvPr/>
        </p:nvSpPr>
        <p:spPr>
          <a:xfrm>
            <a:off x="3126476" y="344305"/>
            <a:ext cx="322799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charset="0"/>
                <a:ea typeface="+mn-ea"/>
                <a:cs typeface="+mn-cs"/>
              </a:rPr>
              <a:t>Í </a:t>
            </a:r>
            <a:r>
              <a:rPr lang="is-IS">
                <a:solidFill>
                  <a:prstClr val="black"/>
                </a:solidFill>
                <a:latin typeface="Proxima Nova Rg" panose="02000506030000020004" charset="0"/>
              </a:rPr>
              <a:t>framkvæmd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 panose="0200050603000002000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9523C-DAA3-8E86-7746-0B58138B89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3197"/>
          <a:stretch/>
        </p:blipFill>
        <p:spPr>
          <a:xfrm>
            <a:off x="2438906" y="1002710"/>
            <a:ext cx="2438906" cy="45663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EC9FD7-30CE-263E-BCD5-817FBE6DDF19}"/>
              </a:ext>
            </a:extLst>
          </p:cNvPr>
          <p:cNvSpPr/>
          <p:nvPr/>
        </p:nvSpPr>
        <p:spPr>
          <a:xfrm>
            <a:off x="3060528" y="1634944"/>
            <a:ext cx="213783" cy="20800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19C7D-21BB-A2EC-1E50-213D38904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029" y="930105"/>
            <a:ext cx="5198065" cy="3848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EF0E5-2E04-A41D-91A3-DBE578788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2120" y="2893829"/>
            <a:ext cx="2846689" cy="32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9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8A38-DC44-0A0E-5DD1-227398051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B872E1B-0C33-2D86-7E45-CCFEB1F12571}"/>
              </a:ext>
            </a:extLst>
          </p:cNvPr>
          <p:cNvSpPr/>
          <p:nvPr/>
        </p:nvSpPr>
        <p:spPr>
          <a:xfrm>
            <a:off x="4882100" y="9181"/>
            <a:ext cx="7309899" cy="6858000"/>
          </a:xfrm>
          <a:prstGeom prst="rect">
            <a:avLst/>
          </a:prstGeom>
          <a:solidFill>
            <a:srgbClr val="00B05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9A446-E12C-256E-DA7F-EF5E5937106B}"/>
              </a:ext>
            </a:extLst>
          </p:cNvPr>
          <p:cNvSpPr/>
          <p:nvPr/>
        </p:nvSpPr>
        <p:spPr>
          <a:xfrm>
            <a:off x="1" y="0"/>
            <a:ext cx="4877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0D15A-00A6-10A8-177D-94E118508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41"/>
          <a:stretch/>
        </p:blipFill>
        <p:spPr>
          <a:xfrm>
            <a:off x="0" y="1876265"/>
            <a:ext cx="2133600" cy="126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8254F0-5643-C262-FF6B-649A82893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476" y="4353339"/>
            <a:ext cx="6311265" cy="2524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359C4-80CC-5460-9838-99F947D04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8797" y="4571718"/>
            <a:ext cx="6531963" cy="4506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14D5D2-2A3D-A3F5-3A52-EE49E10FE6BF}"/>
              </a:ext>
            </a:extLst>
          </p:cNvPr>
          <p:cNvSpPr txBox="1"/>
          <p:nvPr/>
        </p:nvSpPr>
        <p:spPr>
          <a:xfrm>
            <a:off x="1390059" y="3165767"/>
            <a:ext cx="39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Dalvíkurlína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2" charset="77"/>
                <a:ea typeface="+mn-ea"/>
                <a:cs typeface="Poppins SemiBold" panose="00000700000000000000" pitchFamily="2" charset="0"/>
              </a:rPr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8D980-ABD8-7940-A3F3-CD4DFEDCF18D}"/>
              </a:ext>
            </a:extLst>
          </p:cNvPr>
          <p:cNvSpPr txBox="1"/>
          <p:nvPr/>
        </p:nvSpPr>
        <p:spPr>
          <a:xfrm>
            <a:off x="2362097" y="218625"/>
            <a:ext cx="322799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>
                <a:solidFill>
                  <a:prstClr val="black"/>
                </a:solidFill>
                <a:latin typeface="Proxima Nova Rg" panose="02000506030000020004" charset="0"/>
              </a:rPr>
              <a:t>Í framkvæmd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Rg" panose="0200050603000002000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011402-49E1-8FC5-DB96-E96025561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720" y="1657472"/>
            <a:ext cx="7036658" cy="395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75243"/>
      </p:ext>
    </p:extLst>
  </p:cSld>
  <p:clrMapOvr>
    <a:masterClrMapping/>
  </p:clrMapOvr>
</p:sld>
</file>

<file path=ppt/theme/theme1.xml><?xml version="1.0" encoding="utf-8"?>
<a:theme xmlns:a="http://schemas.openxmlformats.org/drawingml/2006/main" name="Aðalsíð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ndsnet">
      <a:majorFont>
        <a:latin typeface="Arial Bold"/>
        <a:ea typeface=""/>
        <a:cs typeface=""/>
      </a:majorFont>
      <a:minorFont>
        <a:latin typeface="Arial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snet_20ara_glærutemptlate 2.0" id="{E40E4EC0-7E45-47EB-A65B-76CDCC89320E}" vid="{3B5DAC3B-A5D0-47A7-AF31-71563445EBE2}"/>
    </a:ext>
  </a:extLst>
</a:theme>
</file>

<file path=ppt/theme/theme2.xml><?xml version="1.0" encoding="utf-8"?>
<a:theme xmlns:a="http://schemas.openxmlformats.org/drawingml/2006/main" name="Hvítur bakgrunnur">
  <a:themeElements>
    <a:clrScheme name="Landsnet">
      <a:dk1>
        <a:sysClr val="windowText" lastClr="000000"/>
      </a:dk1>
      <a:lt1>
        <a:sysClr val="window" lastClr="FFFFFF"/>
      </a:lt1>
      <a:dk2>
        <a:srgbClr val="A11E1A"/>
      </a:dk2>
      <a:lt2>
        <a:srgbClr val="E7E6E6"/>
      </a:lt2>
      <a:accent1>
        <a:srgbClr val="A11E1A"/>
      </a:accent1>
      <a:accent2>
        <a:srgbClr val="003D6E"/>
      </a:accent2>
      <a:accent3>
        <a:srgbClr val="575757"/>
      </a:accent3>
      <a:accent4>
        <a:srgbClr val="FAB900"/>
      </a:accent4>
      <a:accent5>
        <a:srgbClr val="6E83A5"/>
      </a:accent5>
      <a:accent6>
        <a:srgbClr val="6EAA3E"/>
      </a:accent6>
      <a:hlink>
        <a:srgbClr val="0563C1"/>
      </a:hlink>
      <a:folHlink>
        <a:srgbClr val="E1DCDB"/>
      </a:folHlink>
    </a:clrScheme>
    <a:fontScheme name="Landsnet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ndsnet_20ara_glærutemptlate 2.0" id="{E40E4EC0-7E45-47EB-A65B-76CDCC89320E}" vid="{1D09A86B-5DB5-49E0-ACB2-1A850C607BBA}"/>
    </a:ext>
  </a:extLst>
</a:theme>
</file>

<file path=ppt/theme/theme3.xml><?xml version="1.0" encoding="utf-8"?>
<a:theme xmlns:a="http://schemas.openxmlformats.org/drawingml/2006/main" name="Rauður bakgrunnur">
  <a:themeElements>
    <a:clrScheme name="Landsnet">
      <a:dk1>
        <a:sysClr val="windowText" lastClr="000000"/>
      </a:dk1>
      <a:lt1>
        <a:sysClr val="window" lastClr="FFFFFF"/>
      </a:lt1>
      <a:dk2>
        <a:srgbClr val="A11E1A"/>
      </a:dk2>
      <a:lt2>
        <a:srgbClr val="E7E6E6"/>
      </a:lt2>
      <a:accent1>
        <a:srgbClr val="A11E1A"/>
      </a:accent1>
      <a:accent2>
        <a:srgbClr val="003D6E"/>
      </a:accent2>
      <a:accent3>
        <a:srgbClr val="575757"/>
      </a:accent3>
      <a:accent4>
        <a:srgbClr val="FAB900"/>
      </a:accent4>
      <a:accent5>
        <a:srgbClr val="6E83A5"/>
      </a:accent5>
      <a:accent6>
        <a:srgbClr val="6EAA3E"/>
      </a:accent6>
      <a:hlink>
        <a:srgbClr val="0563C1"/>
      </a:hlink>
      <a:folHlink>
        <a:srgbClr val="E1DCDB"/>
      </a:folHlink>
    </a:clrScheme>
    <a:fontScheme name="Landsnet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ndsnet_20ara_glærutemptlate 2.0" id="{E40E4EC0-7E45-47EB-A65B-76CDCC89320E}" vid="{873C03E0-BC11-4C0B-B831-36B8900BBDD4}"/>
    </a:ext>
  </a:extLst>
</a:theme>
</file>

<file path=ppt/theme/theme4.xml><?xml version="1.0" encoding="utf-8"?>
<a:theme xmlns:a="http://schemas.openxmlformats.org/drawingml/2006/main" name="1_Hvítur bakgrunnur">
  <a:themeElements>
    <a:clrScheme name="Landsnet">
      <a:dk1>
        <a:sysClr val="windowText" lastClr="000000"/>
      </a:dk1>
      <a:lt1>
        <a:sysClr val="window" lastClr="FFFFFF"/>
      </a:lt1>
      <a:dk2>
        <a:srgbClr val="A11E1A"/>
      </a:dk2>
      <a:lt2>
        <a:srgbClr val="E7E6E6"/>
      </a:lt2>
      <a:accent1>
        <a:srgbClr val="A11E1A"/>
      </a:accent1>
      <a:accent2>
        <a:srgbClr val="003D6E"/>
      </a:accent2>
      <a:accent3>
        <a:srgbClr val="575757"/>
      </a:accent3>
      <a:accent4>
        <a:srgbClr val="FAB900"/>
      </a:accent4>
      <a:accent5>
        <a:srgbClr val="6E83A5"/>
      </a:accent5>
      <a:accent6>
        <a:srgbClr val="6EAA3E"/>
      </a:accent6>
      <a:hlink>
        <a:srgbClr val="0563C1"/>
      </a:hlink>
      <a:folHlink>
        <a:srgbClr val="E1DCDB"/>
      </a:folHlink>
    </a:clrScheme>
    <a:fontScheme name="Landsnet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ndsnet_20ara_glærutemptlate 2.0" id="{E40E4EC0-7E45-47EB-A65B-76CDCC89320E}" vid="{1D09A86B-5DB5-49E0-ACB2-1A850C607BB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0FF0AA4818D43BB8D7BB6B56525D7" ma:contentTypeVersion="12" ma:contentTypeDescription="Create a new document." ma:contentTypeScope="" ma:versionID="ddee751988e1db66c4f33ea1788414fe">
  <xsd:schema xmlns:xsd="http://www.w3.org/2001/XMLSchema" xmlns:xs="http://www.w3.org/2001/XMLSchema" xmlns:p="http://schemas.microsoft.com/office/2006/metadata/properties" xmlns:ns2="b41b906a-75a5-488b-8406-9f9906705500" xmlns:ns3="e4e534b7-1a1a-4a42-a028-43c98e475251" targetNamespace="http://schemas.microsoft.com/office/2006/metadata/properties" ma:root="true" ma:fieldsID="94f2ec3d354863f89f9301ef07d32e72" ns2:_="" ns3:_="">
    <xsd:import namespace="b41b906a-75a5-488b-8406-9f9906705500"/>
    <xsd:import namespace="e4e534b7-1a1a-4a42-a028-43c98e475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b906a-75a5-488b-8406-9f9906705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98991b9-c7ca-4b38-86bd-d3950bd015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534b7-1a1a-4a42-a028-43c98e47525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c70aabb-0199-42fd-bcad-37d80218ca09}" ma:internalName="TaxCatchAll" ma:showField="CatchAllData" ma:web="e4e534b7-1a1a-4a42-a028-43c98e475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e534b7-1a1a-4a42-a028-43c98e475251" xsi:nil="true"/>
    <lcf76f155ced4ddcb4097134ff3c332f xmlns="b41b906a-75a5-488b-8406-9f99067055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8DD1B3-9BE1-439D-83A5-B9D65A277517}">
  <ds:schemaRefs>
    <ds:schemaRef ds:uri="b41b906a-75a5-488b-8406-9f9906705500"/>
    <ds:schemaRef ds:uri="e4e534b7-1a1a-4a42-a028-43c98e4752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0E9843-8631-472F-8468-7D9E80D069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6DDC7C-A9FA-4F71-BC7A-78729F54BF03}">
  <ds:schemaRefs>
    <ds:schemaRef ds:uri="e4e534b7-1a1a-4a42-a028-43c98e475251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b41b906a-75a5-488b-8406-9f990670550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Landsnet_20ara_glærutemptlate 2</Template>
  <TotalTime>332</TotalTime>
  <Words>932</Words>
  <Application>Microsoft Office PowerPoint</Application>
  <PresentationFormat>Widescreen</PresentationFormat>
  <Paragraphs>169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Aðalsíður</vt:lpstr>
      <vt:lpstr>Hvítur bakgrunnur</vt:lpstr>
      <vt:lpstr>Rauður bakgrunnur</vt:lpstr>
      <vt:lpstr>1_Hvítur bakgrunnur</vt:lpstr>
      <vt:lpstr>Hvað er að gerast næstu 4 árin hjá Landsneti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Kerfisáætlun  er í kynningu</vt:lpstr>
      <vt:lpstr>Takk fyrir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Arngunnur Einarsdóttir</dc:creator>
  <cp:lastModifiedBy>gudny gudss</cp:lastModifiedBy>
  <cp:revision>5</cp:revision>
  <cp:lastPrinted>2025-05-25T14:51:34Z</cp:lastPrinted>
  <dcterms:created xsi:type="dcterms:W3CDTF">2025-04-23T10:21:57Z</dcterms:created>
  <dcterms:modified xsi:type="dcterms:W3CDTF">2025-06-02T11:03:00Z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45e994a-872e-4f69-b0a2-c5858b309eb0_Enabled">
    <vt:lpwstr>true</vt:lpwstr>
  </property>
  <property fmtid="{D5CDD505-2E9C-101B-9397-08002B2CF9AE}" pid="3" name="MSIP_Label_945e994a-872e-4f69-b0a2-c5858b309eb0_SetDate">
    <vt:lpwstr>2024-12-18T14:27:57Z</vt:lpwstr>
  </property>
  <property fmtid="{D5CDD505-2E9C-101B-9397-08002B2CF9AE}" pid="4" name="MSIP_Label_945e994a-872e-4f69-b0a2-c5858b309eb0_Method">
    <vt:lpwstr>Standard</vt:lpwstr>
  </property>
  <property fmtid="{D5CDD505-2E9C-101B-9397-08002B2CF9AE}" pid="5" name="MSIP_Label_945e994a-872e-4f69-b0a2-c5858b309eb0_Name">
    <vt:lpwstr>T2-Almenn gögn</vt:lpwstr>
  </property>
  <property fmtid="{D5CDD505-2E9C-101B-9397-08002B2CF9AE}" pid="6" name="MSIP_Label_945e994a-872e-4f69-b0a2-c5858b309eb0_SiteId">
    <vt:lpwstr>402cdd0f-ef24-4d6e-9d84-896e833aebee</vt:lpwstr>
  </property>
  <property fmtid="{D5CDD505-2E9C-101B-9397-08002B2CF9AE}" pid="7" name="MSIP_Label_945e994a-872e-4f69-b0a2-c5858b309eb0_ActionId">
    <vt:lpwstr>ea77cd52-ac57-4586-9175-dd3a0109e5c5</vt:lpwstr>
  </property>
  <property fmtid="{D5CDD505-2E9C-101B-9397-08002B2CF9AE}" pid="8" name="MSIP_Label_945e994a-872e-4f69-b0a2-c5858b309eb0_ContentBits">
    <vt:lpwstr>0</vt:lpwstr>
  </property>
  <property fmtid="{D5CDD505-2E9C-101B-9397-08002B2CF9AE}" pid="9" name="ContentTypeId">
    <vt:lpwstr>0x0101008BA0FF0AA4818D43BB8D7BB6B56525D7</vt:lpwstr>
  </property>
  <property fmtid="{D5CDD505-2E9C-101B-9397-08002B2CF9AE}" pid="10" name="MediaServiceImageTags">
    <vt:lpwstr/>
  </property>
</Properties>
</file>